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slideMasters/_rels/slideMaster1.xml.rels" ContentType="application/vnd.openxmlformats-package.relationships+xml"/>
  <Override PartName="/ppt/slideMasters/_rels/slideMaster1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4.xml" ContentType="application/vnd.openxmlformats-officedocument.presentationml.notesSlide+xml"/>
  <Override PartName="/ppt/notesSlides/notesSlide50.xml" ContentType="application/vnd.openxmlformats-officedocument.presentationml.notesSlide+xml"/>
  <Override PartName="/ppt/notesSlides/notesSlide52.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55.xml.rels" ContentType="application/vnd.openxmlformats-package.relationships+xml"/>
  <Override PartName="/ppt/notesSlides/_rels/notesSlide3.xml.rels" ContentType="application/vnd.openxmlformats-package.relationships+xml"/>
  <Override PartName="/ppt/notesSlides/_rels/notesSlide56.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4.xml.rels" ContentType="application/vnd.openxmlformats-package.relationships+xml"/>
  <Override PartName="/ppt/notesSlides/_rels/notesSlide50.xml.rels" ContentType="application/vnd.openxmlformats-package.relationships+xml"/>
  <Override PartName="/ppt/notesSlides/_rels/notesSlide52.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media/image1.png" ContentType="image/png"/>
  <Override PartName="/ppt/media/image2.png" ContentType="image/png"/>
  <Override PartName="/ppt/media/image4.jpeg" ContentType="image/jpeg"/>
  <Override PartName="/ppt/media/image3.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40.jpeg" ContentType="image/jpeg"/>
  <Override PartName="/ppt/media/image21.png" ContentType="image/png"/>
  <Override PartName="/ppt/media/image22.png" ContentType="image/png"/>
  <Override PartName="/ppt/media/image23.png" ContentType="image/png"/>
  <Override PartName="/ppt/media/image47.jpeg" ContentType="image/jpeg"/>
  <Override PartName="/ppt/media/image24.png" ContentType="image/png"/>
  <Override PartName="/ppt/media/image25.png" ContentType="image/png"/>
  <Override PartName="/ppt/media/image36.jpeg" ContentType="image/jpe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7.png" ContentType="image/png"/>
  <Override PartName="/ppt/media/image38.png" ContentType="image/png"/>
  <Override PartName="/ppt/media/image39.jpeg" ContentType="image/jpe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svg" ContentType="image/sv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11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2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121" name="PlaceHolder 4"/>
          <p:cNvSpPr>
            <a:spLocks noGrp="1"/>
          </p:cNvSpPr>
          <p:nvPr>
            <p:ph type="dt" idx="67"/>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22" name="PlaceHolder 5"/>
          <p:cNvSpPr>
            <a:spLocks noGrp="1"/>
          </p:cNvSpPr>
          <p:nvPr>
            <p:ph type="ftr" idx="68"/>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23" name="PlaceHolder 6"/>
          <p:cNvSpPr>
            <a:spLocks noGrp="1"/>
          </p:cNvSpPr>
          <p:nvPr>
            <p:ph type="sldNum" idx="69"/>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A9DBCB0C-5956-412F-A6ED-678E5D979AF3}"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s://en.wikipedia.org/wiki/List_of_spirals" TargetMode="External"/><Relationship Id="rId2" Type="http://schemas.openxmlformats.org/officeDocument/2006/relationships/hyperlink" Target="https://justcreative.com/how-to-use-the-golden-ratio-in-design-with-examples/" TargetMode="External"/><Relationship Id="rId3" Type="http://schemas.openxmlformats.org/officeDocument/2006/relationships/hyperlink" Target="http://stat.wharton.upenn.edu/~lzhao/teaching/stat102/Sections/Lect3_SimpleRegression.pdf" TargetMode="External"/><Relationship Id="rId4" Type="http://schemas.openxmlformats.org/officeDocument/2006/relationships/slide" Target="../slides/slide2.xml"/><Relationship Id="rId5"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hyperlink" Target="https://www.analytics-toolkit.com/glossary/statistical-model/" TargetMode="External"/><Relationship Id="rId2" Type="http://schemas.openxmlformats.org/officeDocument/2006/relationships/slide" Target="../slides/slide3.xml"/><Relationship Id="rId3"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hyperlink" Target="https://excalidraw.com/#room=9b9c73fa988f1af7e81f,rRn1h-2NlXVYqTQRj_TzaA" TargetMode="External"/><Relationship Id="rId2" Type="http://schemas.openxmlformats.org/officeDocument/2006/relationships/slide" Target="../slides/slide34.xml"/><Relationship Id="rId3"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hyperlink" Target="https://www.mathworks.com/help/stats/machine-learning-in-matlab.html" TargetMode="External"/><Relationship Id="rId2" Type="http://schemas.openxmlformats.org/officeDocument/2006/relationships/slide" Target="../slides/slide50.xml"/><Relationship Id="rId3"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sldImg"/>
          </p:nvPr>
        </p:nvSpPr>
        <p:spPr>
          <a:xfrm>
            <a:off x="685800" y="1143000"/>
            <a:ext cx="5485680" cy="3085560"/>
          </a:xfrm>
          <a:prstGeom prst="rect">
            <a:avLst/>
          </a:prstGeom>
          <a:ln w="0">
            <a:noFill/>
          </a:ln>
        </p:spPr>
      </p:sp>
      <p:sp>
        <p:nvSpPr>
          <p:cNvPr id="38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81" name="PlaceHolder 3"/>
          <p:cNvSpPr>
            <a:spLocks noGrp="1"/>
          </p:cNvSpPr>
          <p:nvPr>
            <p:ph type="sldNum" idx="11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4F944E4-0264-4071-B084-1171F75CF1B0}"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6" name="PlaceHolder 1"/>
          <p:cNvSpPr>
            <a:spLocks noGrp="1"/>
          </p:cNvSpPr>
          <p:nvPr>
            <p:ph type="sldImg"/>
          </p:nvPr>
        </p:nvSpPr>
        <p:spPr>
          <a:xfrm>
            <a:off x="685800" y="1143000"/>
            <a:ext cx="5485680" cy="3085560"/>
          </a:xfrm>
          <a:prstGeom prst="rect">
            <a:avLst/>
          </a:prstGeom>
          <a:ln w="0">
            <a:noFill/>
          </a:ln>
        </p:spPr>
      </p:sp>
      <p:sp>
        <p:nvSpPr>
          <p:cNvPr id="40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08" name="PlaceHolder 3"/>
          <p:cNvSpPr>
            <a:spLocks noGrp="1"/>
          </p:cNvSpPr>
          <p:nvPr>
            <p:ph type="sldNum" idx="12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B27C9E3-80E7-4482-A708-D423B53FF2EA}"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685800" y="1143000"/>
            <a:ext cx="5485680" cy="3085560"/>
          </a:xfrm>
          <a:prstGeom prst="rect">
            <a:avLst/>
          </a:prstGeom>
          <a:ln w="0">
            <a:noFill/>
          </a:ln>
        </p:spPr>
      </p:sp>
      <p:sp>
        <p:nvSpPr>
          <p:cNvPr id="41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11" name="PlaceHolder 3"/>
          <p:cNvSpPr>
            <a:spLocks noGrp="1"/>
          </p:cNvSpPr>
          <p:nvPr>
            <p:ph type="sldNum" idx="12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40E854D-7770-48BD-82A7-CA3B6E618A93}"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sldImg"/>
          </p:nvPr>
        </p:nvSpPr>
        <p:spPr>
          <a:xfrm>
            <a:off x="685800" y="1143000"/>
            <a:ext cx="5485680" cy="3085560"/>
          </a:xfrm>
          <a:prstGeom prst="rect">
            <a:avLst/>
          </a:prstGeom>
          <a:ln w="0">
            <a:noFill/>
          </a:ln>
        </p:spPr>
      </p:sp>
      <p:sp>
        <p:nvSpPr>
          <p:cNvPr id="41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14" name="PlaceHolder 3"/>
          <p:cNvSpPr>
            <a:spLocks noGrp="1"/>
          </p:cNvSpPr>
          <p:nvPr>
            <p:ph type="sldNum" idx="12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42E52FD-D565-42F2-AC05-4E8957E648E5}"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685800" y="1143000"/>
            <a:ext cx="5485680" cy="3085560"/>
          </a:xfrm>
          <a:prstGeom prst="rect">
            <a:avLst/>
          </a:prstGeom>
          <a:ln w="0">
            <a:noFill/>
          </a:ln>
        </p:spPr>
      </p:sp>
      <p:sp>
        <p:nvSpPr>
          <p:cNvPr id="41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17" name="PlaceHolder 3"/>
          <p:cNvSpPr>
            <a:spLocks noGrp="1"/>
          </p:cNvSpPr>
          <p:nvPr>
            <p:ph type="sldNum" idx="12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36EE35B-55FC-4D54-BB1E-986246B6F2A8}"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8" name="PlaceHolder 1"/>
          <p:cNvSpPr>
            <a:spLocks noGrp="1"/>
          </p:cNvSpPr>
          <p:nvPr>
            <p:ph type="sldImg"/>
          </p:nvPr>
        </p:nvSpPr>
        <p:spPr>
          <a:xfrm>
            <a:off x="685800" y="1143000"/>
            <a:ext cx="5485680" cy="3085560"/>
          </a:xfrm>
          <a:prstGeom prst="rect">
            <a:avLst/>
          </a:prstGeom>
          <a:ln w="0">
            <a:noFill/>
          </a:ln>
        </p:spPr>
      </p:sp>
      <p:sp>
        <p:nvSpPr>
          <p:cNvPr id="41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20" name="PlaceHolder 3"/>
          <p:cNvSpPr>
            <a:spLocks noGrp="1"/>
          </p:cNvSpPr>
          <p:nvPr>
            <p:ph type="sldNum" idx="12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430D550-7972-4BB1-9CB2-2304C209B2F8}"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685800" y="1143000"/>
            <a:ext cx="5485680" cy="3085560"/>
          </a:xfrm>
          <a:prstGeom prst="rect">
            <a:avLst/>
          </a:prstGeom>
          <a:ln w="0">
            <a:noFill/>
          </a:ln>
        </p:spPr>
      </p:sp>
      <p:sp>
        <p:nvSpPr>
          <p:cNvPr id="42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i="1" lang="en-US" sz="2000" strike="noStrike" u="none">
                <a:solidFill>
                  <a:srgbClr val="000000"/>
                </a:solidFill>
                <a:effectLst/>
                <a:uFillTx/>
                <a:latin typeface="Arial"/>
              </a:rPr>
              <a:t>How does one bring about </a:t>
            </a:r>
            <a:r>
              <a:rPr b="0" i="1" lang="en-US" sz="2000" strike="noStrike" u="sng">
                <a:solidFill>
                  <a:srgbClr val="000000"/>
                </a:solidFill>
                <a:effectLst/>
                <a:uFillTx/>
                <a:latin typeface="Arial"/>
              </a:rPr>
              <a:t>clarity</a:t>
            </a:r>
            <a:r>
              <a:rPr b="0" i="1" lang="en-US" sz="2000" strike="noStrike" u="none">
                <a:solidFill>
                  <a:srgbClr val="000000"/>
                </a:solidFill>
                <a:effectLst/>
                <a:uFillTx/>
                <a:latin typeface="Arial"/>
              </a:rPr>
              <a:t>, </a:t>
            </a:r>
            <a:r>
              <a:rPr b="0" i="1" lang="en-US" sz="2000" strike="noStrike" u="sng">
                <a:solidFill>
                  <a:srgbClr val="000000"/>
                </a:solidFill>
                <a:effectLst/>
                <a:uFillTx/>
                <a:latin typeface="Arial"/>
              </a:rPr>
              <a:t>precision</a:t>
            </a:r>
            <a:r>
              <a:rPr b="0" i="1" lang="en-US" sz="2000" strike="noStrike" u="none">
                <a:solidFill>
                  <a:srgbClr val="000000"/>
                </a:solidFill>
                <a:effectLst/>
                <a:uFillTx/>
                <a:latin typeface="Arial"/>
              </a:rPr>
              <a:t>, and </a:t>
            </a:r>
            <a:r>
              <a:rPr b="0" i="1" lang="en-US" sz="2000" strike="noStrike" u="sng">
                <a:solidFill>
                  <a:srgbClr val="000000"/>
                </a:solidFill>
                <a:effectLst/>
                <a:uFillTx/>
                <a:latin typeface="Arial"/>
              </a:rPr>
              <a:t>efficiency</a:t>
            </a:r>
            <a:r>
              <a:rPr b="0" i="1"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23" name="PlaceHolder 3"/>
          <p:cNvSpPr>
            <a:spLocks noGrp="1"/>
          </p:cNvSpPr>
          <p:nvPr>
            <p:ph type="sldNum" idx="12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EB957FC-6D59-4EC9-B147-5E284A444AEC}"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4" name="PlaceHolder 1"/>
          <p:cNvSpPr>
            <a:spLocks noGrp="1"/>
          </p:cNvSpPr>
          <p:nvPr>
            <p:ph type="sldImg"/>
          </p:nvPr>
        </p:nvSpPr>
        <p:spPr>
          <a:xfrm>
            <a:off x="685800" y="1143000"/>
            <a:ext cx="5485680" cy="3085560"/>
          </a:xfrm>
          <a:prstGeom prst="rect">
            <a:avLst/>
          </a:prstGeom>
          <a:ln w="0">
            <a:noFill/>
          </a:ln>
        </p:spPr>
      </p:sp>
      <p:sp>
        <p:nvSpPr>
          <p:cNvPr id="42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i="1" lang="en-US" sz="2000" strike="noStrike" u="none">
                <a:solidFill>
                  <a:srgbClr val="000000"/>
                </a:solidFill>
                <a:effectLst/>
                <a:uFillTx/>
                <a:latin typeface="Arial"/>
              </a:rPr>
              <a:t>How does one bring about </a:t>
            </a:r>
            <a:r>
              <a:rPr b="0" i="1" lang="en-US" sz="2000" strike="noStrike" u="sng">
                <a:solidFill>
                  <a:srgbClr val="000000"/>
                </a:solidFill>
                <a:effectLst/>
                <a:uFillTx/>
                <a:latin typeface="Arial"/>
              </a:rPr>
              <a:t>clarity</a:t>
            </a:r>
            <a:r>
              <a:rPr b="0" i="1" lang="en-US" sz="2000" strike="noStrike" u="none">
                <a:solidFill>
                  <a:srgbClr val="000000"/>
                </a:solidFill>
                <a:effectLst/>
                <a:uFillTx/>
                <a:latin typeface="Arial"/>
              </a:rPr>
              <a:t>, </a:t>
            </a:r>
            <a:r>
              <a:rPr b="0" i="1" lang="en-US" sz="2000" strike="noStrike" u="sng">
                <a:solidFill>
                  <a:srgbClr val="000000"/>
                </a:solidFill>
                <a:effectLst/>
                <a:uFillTx/>
                <a:latin typeface="Arial"/>
              </a:rPr>
              <a:t>precision</a:t>
            </a:r>
            <a:r>
              <a:rPr b="0" i="1" lang="en-US" sz="2000" strike="noStrike" u="none">
                <a:solidFill>
                  <a:srgbClr val="000000"/>
                </a:solidFill>
                <a:effectLst/>
                <a:uFillTx/>
                <a:latin typeface="Arial"/>
              </a:rPr>
              <a:t>, and </a:t>
            </a:r>
            <a:r>
              <a:rPr b="0" i="1" lang="en-US" sz="2000" strike="noStrike" u="sng">
                <a:solidFill>
                  <a:srgbClr val="000000"/>
                </a:solidFill>
                <a:effectLst/>
                <a:uFillTx/>
                <a:latin typeface="Arial"/>
              </a:rPr>
              <a:t>efficiency</a:t>
            </a:r>
            <a:r>
              <a:rPr b="0" i="1"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26" name="PlaceHolder 3"/>
          <p:cNvSpPr>
            <a:spLocks noGrp="1"/>
          </p:cNvSpPr>
          <p:nvPr>
            <p:ph type="sldNum" idx="12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1AB33F4-908A-404C-9EDE-927BADEDE7E1}"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685800" y="1143000"/>
            <a:ext cx="5485680" cy="3085560"/>
          </a:xfrm>
          <a:prstGeom prst="rect">
            <a:avLst/>
          </a:prstGeom>
          <a:ln w="0">
            <a:noFill/>
          </a:ln>
        </p:spPr>
      </p:sp>
      <p:sp>
        <p:nvSpPr>
          <p:cNvPr id="42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i="1" lang="en-US" sz="2000" strike="noStrike" u="none">
                <a:solidFill>
                  <a:srgbClr val="000000"/>
                </a:solidFill>
                <a:effectLst/>
                <a:uFillTx/>
                <a:latin typeface="Arial"/>
              </a:rPr>
              <a:t>How does one bring about </a:t>
            </a:r>
            <a:r>
              <a:rPr b="0" i="1" lang="en-US" sz="2000" strike="noStrike" u="sng">
                <a:solidFill>
                  <a:srgbClr val="000000"/>
                </a:solidFill>
                <a:effectLst/>
                <a:uFillTx/>
                <a:latin typeface="Arial"/>
              </a:rPr>
              <a:t>clarity</a:t>
            </a:r>
            <a:r>
              <a:rPr b="0" i="1" lang="en-US" sz="2000" strike="noStrike" u="none">
                <a:solidFill>
                  <a:srgbClr val="000000"/>
                </a:solidFill>
                <a:effectLst/>
                <a:uFillTx/>
                <a:latin typeface="Arial"/>
              </a:rPr>
              <a:t>, </a:t>
            </a:r>
            <a:r>
              <a:rPr b="0" i="1" lang="en-US" sz="2000" strike="noStrike" u="sng">
                <a:solidFill>
                  <a:srgbClr val="000000"/>
                </a:solidFill>
                <a:effectLst/>
                <a:uFillTx/>
                <a:latin typeface="Arial"/>
              </a:rPr>
              <a:t>precision</a:t>
            </a:r>
            <a:r>
              <a:rPr b="0" i="1" lang="en-US" sz="2000" strike="noStrike" u="none">
                <a:solidFill>
                  <a:srgbClr val="000000"/>
                </a:solidFill>
                <a:effectLst/>
                <a:uFillTx/>
                <a:latin typeface="Arial"/>
              </a:rPr>
              <a:t>, and </a:t>
            </a:r>
            <a:r>
              <a:rPr b="0" i="1" lang="en-US" sz="2000" strike="noStrike" u="sng">
                <a:solidFill>
                  <a:srgbClr val="000000"/>
                </a:solidFill>
                <a:effectLst/>
                <a:uFillTx/>
                <a:latin typeface="Arial"/>
              </a:rPr>
              <a:t>efficiency</a:t>
            </a:r>
            <a:r>
              <a:rPr b="0" i="1"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29" name="PlaceHolder 3"/>
          <p:cNvSpPr>
            <a:spLocks noGrp="1"/>
          </p:cNvSpPr>
          <p:nvPr>
            <p:ph type="sldNum" idx="12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9EA0551-9A7F-4B27-8002-A541EEBA99A0}"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PlaceHolder 1"/>
          <p:cNvSpPr>
            <a:spLocks noGrp="1"/>
          </p:cNvSpPr>
          <p:nvPr>
            <p:ph type="sldImg"/>
          </p:nvPr>
        </p:nvSpPr>
        <p:spPr>
          <a:xfrm>
            <a:off x="685800" y="1143000"/>
            <a:ext cx="5485680" cy="3085560"/>
          </a:xfrm>
          <a:prstGeom prst="rect">
            <a:avLst/>
          </a:prstGeom>
          <a:ln w="0">
            <a:noFill/>
          </a:ln>
        </p:spPr>
      </p:sp>
      <p:sp>
        <p:nvSpPr>
          <p:cNvPr id="43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i="1" lang="en-US" sz="2000" strike="noStrike" u="none">
                <a:solidFill>
                  <a:srgbClr val="000000"/>
                </a:solidFill>
                <a:effectLst/>
                <a:uFillTx/>
                <a:latin typeface="Arial"/>
              </a:rPr>
              <a:t>How does one bring about </a:t>
            </a:r>
            <a:r>
              <a:rPr b="0" i="1" lang="en-US" sz="2000" strike="noStrike" u="sng">
                <a:solidFill>
                  <a:srgbClr val="000000"/>
                </a:solidFill>
                <a:effectLst/>
                <a:uFillTx/>
                <a:latin typeface="Arial"/>
              </a:rPr>
              <a:t>clarity</a:t>
            </a:r>
            <a:r>
              <a:rPr b="0" i="1" lang="en-US" sz="2000" strike="noStrike" u="none">
                <a:solidFill>
                  <a:srgbClr val="000000"/>
                </a:solidFill>
                <a:effectLst/>
                <a:uFillTx/>
                <a:latin typeface="Arial"/>
              </a:rPr>
              <a:t>, </a:t>
            </a:r>
            <a:r>
              <a:rPr b="0" i="1" lang="en-US" sz="2000" strike="noStrike" u="sng">
                <a:solidFill>
                  <a:srgbClr val="000000"/>
                </a:solidFill>
                <a:effectLst/>
                <a:uFillTx/>
                <a:latin typeface="Arial"/>
              </a:rPr>
              <a:t>precision</a:t>
            </a:r>
            <a:r>
              <a:rPr b="0" i="1" lang="en-US" sz="2000" strike="noStrike" u="none">
                <a:solidFill>
                  <a:srgbClr val="000000"/>
                </a:solidFill>
                <a:effectLst/>
                <a:uFillTx/>
                <a:latin typeface="Arial"/>
              </a:rPr>
              <a:t>, and </a:t>
            </a:r>
            <a:r>
              <a:rPr b="0" i="1" lang="en-US" sz="2000" strike="noStrike" u="sng">
                <a:solidFill>
                  <a:srgbClr val="000000"/>
                </a:solidFill>
                <a:effectLst/>
                <a:uFillTx/>
                <a:latin typeface="Arial"/>
              </a:rPr>
              <a:t>efficiency</a:t>
            </a:r>
            <a:r>
              <a:rPr b="0" i="1"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32" name="PlaceHolder 3"/>
          <p:cNvSpPr>
            <a:spLocks noGrp="1"/>
          </p:cNvSpPr>
          <p:nvPr>
            <p:ph type="sldNum" idx="13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28E7114-4C34-4346-BBD6-9E43D3489006}"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685800" y="1143000"/>
            <a:ext cx="5485680" cy="3085560"/>
          </a:xfrm>
          <a:prstGeom prst="rect">
            <a:avLst/>
          </a:prstGeom>
          <a:ln w="0">
            <a:noFill/>
          </a:ln>
        </p:spPr>
      </p:sp>
      <p:sp>
        <p:nvSpPr>
          <p:cNvPr id="43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i="1" lang="en-US" sz="2000" strike="noStrike" u="none">
                <a:solidFill>
                  <a:srgbClr val="000000"/>
                </a:solidFill>
                <a:effectLst/>
                <a:uFillTx/>
                <a:latin typeface="Arial"/>
              </a:rPr>
              <a:t>How does one bring about </a:t>
            </a:r>
            <a:r>
              <a:rPr b="0" i="1" lang="en-US" sz="2000" strike="noStrike" u="sng">
                <a:solidFill>
                  <a:srgbClr val="000000"/>
                </a:solidFill>
                <a:effectLst/>
                <a:uFillTx/>
                <a:latin typeface="Arial"/>
              </a:rPr>
              <a:t>clarity</a:t>
            </a:r>
            <a:r>
              <a:rPr b="0" i="1" lang="en-US" sz="2000" strike="noStrike" u="none">
                <a:solidFill>
                  <a:srgbClr val="000000"/>
                </a:solidFill>
                <a:effectLst/>
                <a:uFillTx/>
                <a:latin typeface="Arial"/>
              </a:rPr>
              <a:t>, </a:t>
            </a:r>
            <a:r>
              <a:rPr b="0" i="1" lang="en-US" sz="2000" strike="noStrike" u="sng">
                <a:solidFill>
                  <a:srgbClr val="000000"/>
                </a:solidFill>
                <a:effectLst/>
                <a:uFillTx/>
                <a:latin typeface="Arial"/>
              </a:rPr>
              <a:t>precision</a:t>
            </a:r>
            <a:r>
              <a:rPr b="0" i="1" lang="en-US" sz="2000" strike="noStrike" u="none">
                <a:solidFill>
                  <a:srgbClr val="000000"/>
                </a:solidFill>
                <a:effectLst/>
                <a:uFillTx/>
                <a:latin typeface="Arial"/>
              </a:rPr>
              <a:t>, and </a:t>
            </a:r>
            <a:r>
              <a:rPr b="0" i="1" lang="en-US" sz="2000" strike="noStrike" u="sng">
                <a:solidFill>
                  <a:srgbClr val="000000"/>
                </a:solidFill>
                <a:effectLst/>
                <a:uFillTx/>
                <a:latin typeface="Arial"/>
              </a:rPr>
              <a:t>efficiency</a:t>
            </a:r>
            <a:r>
              <a:rPr b="0" i="1"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35" name="PlaceHolder 3"/>
          <p:cNvSpPr>
            <a:spLocks noGrp="1"/>
          </p:cNvSpPr>
          <p:nvPr>
            <p:ph type="sldNum" idx="13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9E783C2-C529-43BC-B47C-874732A367A1}"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sldImg"/>
          </p:nvPr>
        </p:nvSpPr>
        <p:spPr>
          <a:xfrm>
            <a:off x="685800" y="1143000"/>
            <a:ext cx="5485680" cy="3085560"/>
          </a:xfrm>
          <a:prstGeom prst="rect">
            <a:avLst/>
          </a:prstGeom>
          <a:ln w="0">
            <a:noFill/>
          </a:ln>
        </p:spPr>
      </p:sp>
      <p:sp>
        <p:nvSpPr>
          <p:cNvPr id="38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-Spiral (golden ratio) Formula  </a:t>
            </a:r>
            <a:r>
              <a:rPr b="0" lang="en-US" sz="2000" strike="noStrike" u="sng">
                <a:solidFill>
                  <a:srgbClr val="000000"/>
                </a:solidFill>
                <a:effectLst/>
                <a:uFillTx/>
                <a:latin typeface="Arial"/>
                <a:hlinkClick r:id="rId1"/>
              </a:rPr>
              <a:t>https://en.wikipedia.org/wiki/List_of_spirals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Nautilus picture </a:t>
            </a:r>
            <a:r>
              <a:rPr b="0" lang="en-US" sz="2000" strike="noStrike" u="sng">
                <a:solidFill>
                  <a:srgbClr val="000000"/>
                </a:solidFill>
                <a:effectLst/>
                <a:uFillTx/>
                <a:latin typeface="Arial"/>
                <a:hlinkClick r:id="rId2"/>
              </a:rPr>
              <a:t>https://justcreative.com/how-to-use-the-golden-ratio-in-design-with-examples/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r>
              <a:rPr b="0" lang="en-US" sz="2000" strike="noStrike" u="sng">
                <a:solidFill>
                  <a:srgbClr val="000000"/>
                </a:solidFill>
                <a:effectLst/>
                <a:uFillTx/>
                <a:latin typeface="Arial"/>
                <a:hlinkClick r:id="rId3"/>
              </a:rPr>
              <a:t>http://stat.wharton.upenn.edu/~lzhao/teaching/stat102/Sections/Lect3_SimpleRegression.pdf</a:t>
            </a:r>
            <a:r>
              <a:rPr b="0" lang="en-US" sz="2000" strike="noStrike" u="none">
                <a:solidFill>
                  <a:srgbClr val="000000"/>
                </a:solidFill>
                <a:effectLst/>
                <a:uFillTx/>
                <a:latin typeface="Arial"/>
              </a:rPr>
              <a:t> (Paper on Parents to Child Height) </a:t>
            </a:r>
            <a:endParaRPr b="0" lang="en-US" sz="2000" strike="noStrike" u="none">
              <a:solidFill>
                <a:srgbClr val="000000"/>
              </a:solidFill>
              <a:effectLst/>
              <a:uFillTx/>
              <a:latin typeface="Arial"/>
            </a:endParaRPr>
          </a:p>
        </p:txBody>
      </p:sp>
      <p:sp>
        <p:nvSpPr>
          <p:cNvPr id="384" name="PlaceHolder 3"/>
          <p:cNvSpPr>
            <a:spLocks noGrp="1"/>
          </p:cNvSpPr>
          <p:nvPr>
            <p:ph type="sldNum" idx="11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5ED7209-FEA6-4118-B03C-7091028ACA35}"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6" name="PlaceHolder 1"/>
          <p:cNvSpPr>
            <a:spLocks noGrp="1"/>
          </p:cNvSpPr>
          <p:nvPr>
            <p:ph type="sldImg"/>
          </p:nvPr>
        </p:nvSpPr>
        <p:spPr>
          <a:xfrm>
            <a:off x="685800" y="1143000"/>
            <a:ext cx="5485680" cy="3085560"/>
          </a:xfrm>
          <a:prstGeom prst="rect">
            <a:avLst/>
          </a:prstGeom>
          <a:ln w="0">
            <a:noFill/>
          </a:ln>
        </p:spPr>
      </p:sp>
      <p:sp>
        <p:nvSpPr>
          <p:cNvPr id="43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i="1" lang="en-US" sz="2000" strike="noStrike" u="none">
                <a:solidFill>
                  <a:srgbClr val="000000"/>
                </a:solidFill>
                <a:effectLst/>
                <a:uFillTx/>
                <a:latin typeface="Arial"/>
              </a:rPr>
              <a:t>How does one bring about </a:t>
            </a:r>
            <a:r>
              <a:rPr b="0" i="1" lang="en-US" sz="2000" strike="noStrike" u="sng">
                <a:solidFill>
                  <a:srgbClr val="000000"/>
                </a:solidFill>
                <a:effectLst/>
                <a:uFillTx/>
                <a:latin typeface="Arial"/>
              </a:rPr>
              <a:t>clarity</a:t>
            </a:r>
            <a:r>
              <a:rPr b="0" i="1" lang="en-US" sz="2000" strike="noStrike" u="none">
                <a:solidFill>
                  <a:srgbClr val="000000"/>
                </a:solidFill>
                <a:effectLst/>
                <a:uFillTx/>
                <a:latin typeface="Arial"/>
              </a:rPr>
              <a:t>, </a:t>
            </a:r>
            <a:r>
              <a:rPr b="0" i="1" lang="en-US" sz="2000" strike="noStrike" u="sng">
                <a:solidFill>
                  <a:srgbClr val="000000"/>
                </a:solidFill>
                <a:effectLst/>
                <a:uFillTx/>
                <a:latin typeface="Arial"/>
              </a:rPr>
              <a:t>precision</a:t>
            </a:r>
            <a:r>
              <a:rPr b="0" i="1" lang="en-US" sz="2000" strike="noStrike" u="none">
                <a:solidFill>
                  <a:srgbClr val="000000"/>
                </a:solidFill>
                <a:effectLst/>
                <a:uFillTx/>
                <a:latin typeface="Arial"/>
              </a:rPr>
              <a:t>, and </a:t>
            </a:r>
            <a:r>
              <a:rPr b="0" i="1" lang="en-US" sz="2000" strike="noStrike" u="sng">
                <a:solidFill>
                  <a:srgbClr val="000000"/>
                </a:solidFill>
                <a:effectLst/>
                <a:uFillTx/>
                <a:latin typeface="Arial"/>
              </a:rPr>
              <a:t>efficiency</a:t>
            </a:r>
            <a:r>
              <a:rPr b="0" i="1"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38" name="PlaceHolder 3"/>
          <p:cNvSpPr>
            <a:spLocks noGrp="1"/>
          </p:cNvSpPr>
          <p:nvPr>
            <p:ph type="sldNum" idx="13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1D11FA6-7DF5-4074-A8A6-1F8D36194EB5}"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685800" y="1143000"/>
            <a:ext cx="5485680" cy="3085560"/>
          </a:xfrm>
          <a:prstGeom prst="rect">
            <a:avLst/>
          </a:prstGeom>
          <a:ln w="0">
            <a:noFill/>
          </a:ln>
        </p:spPr>
      </p:sp>
      <p:sp>
        <p:nvSpPr>
          <p:cNvPr id="44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i="1" lang="en-US" sz="2000" strike="noStrike" u="none">
                <a:solidFill>
                  <a:srgbClr val="000000"/>
                </a:solidFill>
                <a:effectLst/>
                <a:uFillTx/>
                <a:latin typeface="Arial"/>
              </a:rPr>
              <a:t>How does one bring about </a:t>
            </a:r>
            <a:r>
              <a:rPr b="0" i="1" lang="en-US" sz="2000" strike="noStrike" u="sng">
                <a:solidFill>
                  <a:srgbClr val="000000"/>
                </a:solidFill>
                <a:effectLst/>
                <a:uFillTx/>
                <a:latin typeface="Arial"/>
              </a:rPr>
              <a:t>clarity</a:t>
            </a:r>
            <a:r>
              <a:rPr b="0" i="1" lang="en-US" sz="2000" strike="noStrike" u="none">
                <a:solidFill>
                  <a:srgbClr val="000000"/>
                </a:solidFill>
                <a:effectLst/>
                <a:uFillTx/>
                <a:latin typeface="Arial"/>
              </a:rPr>
              <a:t>, </a:t>
            </a:r>
            <a:r>
              <a:rPr b="0" i="1" lang="en-US" sz="2000" strike="noStrike" u="sng">
                <a:solidFill>
                  <a:srgbClr val="000000"/>
                </a:solidFill>
                <a:effectLst/>
                <a:uFillTx/>
                <a:latin typeface="Arial"/>
              </a:rPr>
              <a:t>precision</a:t>
            </a:r>
            <a:r>
              <a:rPr b="0" i="1" lang="en-US" sz="2000" strike="noStrike" u="none">
                <a:solidFill>
                  <a:srgbClr val="000000"/>
                </a:solidFill>
                <a:effectLst/>
                <a:uFillTx/>
                <a:latin typeface="Arial"/>
              </a:rPr>
              <a:t>, and </a:t>
            </a:r>
            <a:r>
              <a:rPr b="0" i="1" lang="en-US" sz="2000" strike="noStrike" u="sng">
                <a:solidFill>
                  <a:srgbClr val="000000"/>
                </a:solidFill>
                <a:effectLst/>
                <a:uFillTx/>
                <a:latin typeface="Arial"/>
              </a:rPr>
              <a:t>efficiency</a:t>
            </a:r>
            <a:r>
              <a:rPr b="0" i="1"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41" name="PlaceHolder 3"/>
          <p:cNvSpPr>
            <a:spLocks noGrp="1"/>
          </p:cNvSpPr>
          <p:nvPr>
            <p:ph type="sldNum" idx="13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D75E25E-25B9-4DA0-98C2-58CC5B88AAF1}"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sldImg"/>
          </p:nvPr>
        </p:nvSpPr>
        <p:spPr>
          <a:xfrm>
            <a:off x="685800" y="1143000"/>
            <a:ext cx="5485680" cy="3085560"/>
          </a:xfrm>
          <a:prstGeom prst="rect">
            <a:avLst/>
          </a:prstGeom>
          <a:ln w="0">
            <a:noFill/>
          </a:ln>
        </p:spPr>
      </p:sp>
      <p:sp>
        <p:nvSpPr>
          <p:cNvPr id="44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i="1" lang="en-US" sz="2000" strike="noStrike" u="none">
                <a:solidFill>
                  <a:srgbClr val="000000"/>
                </a:solidFill>
                <a:effectLst/>
                <a:uFillTx/>
                <a:latin typeface="Arial"/>
              </a:rPr>
              <a:t>How does one bring about </a:t>
            </a:r>
            <a:r>
              <a:rPr b="0" i="1" lang="en-US" sz="2000" strike="noStrike" u="sng">
                <a:solidFill>
                  <a:srgbClr val="000000"/>
                </a:solidFill>
                <a:effectLst/>
                <a:uFillTx/>
                <a:latin typeface="Arial"/>
              </a:rPr>
              <a:t>clarity</a:t>
            </a:r>
            <a:r>
              <a:rPr b="0" i="1" lang="en-US" sz="2000" strike="noStrike" u="none">
                <a:solidFill>
                  <a:srgbClr val="000000"/>
                </a:solidFill>
                <a:effectLst/>
                <a:uFillTx/>
                <a:latin typeface="Arial"/>
              </a:rPr>
              <a:t>, </a:t>
            </a:r>
            <a:r>
              <a:rPr b="0" i="1" lang="en-US" sz="2000" strike="noStrike" u="sng">
                <a:solidFill>
                  <a:srgbClr val="000000"/>
                </a:solidFill>
                <a:effectLst/>
                <a:uFillTx/>
                <a:latin typeface="Arial"/>
              </a:rPr>
              <a:t>precision</a:t>
            </a:r>
            <a:r>
              <a:rPr b="0" i="1" lang="en-US" sz="2000" strike="noStrike" u="none">
                <a:solidFill>
                  <a:srgbClr val="000000"/>
                </a:solidFill>
                <a:effectLst/>
                <a:uFillTx/>
                <a:latin typeface="Arial"/>
              </a:rPr>
              <a:t>, and </a:t>
            </a:r>
            <a:r>
              <a:rPr b="0" i="1" lang="en-US" sz="2000" strike="noStrike" u="sng">
                <a:solidFill>
                  <a:srgbClr val="000000"/>
                </a:solidFill>
                <a:effectLst/>
                <a:uFillTx/>
                <a:latin typeface="Arial"/>
              </a:rPr>
              <a:t>efficiency</a:t>
            </a:r>
            <a:r>
              <a:rPr b="0" i="1"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44" name="PlaceHolder 3"/>
          <p:cNvSpPr>
            <a:spLocks noGrp="1"/>
          </p:cNvSpPr>
          <p:nvPr>
            <p:ph type="sldNum" idx="13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8439585-2005-48CD-A3C5-85754CD872CA}"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685800" y="1143000"/>
            <a:ext cx="5485680" cy="3085560"/>
          </a:xfrm>
          <a:prstGeom prst="rect">
            <a:avLst/>
          </a:prstGeom>
          <a:ln w="0">
            <a:noFill/>
          </a:ln>
        </p:spPr>
      </p:sp>
      <p:sp>
        <p:nvSpPr>
          <p:cNvPr id="44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i="1" lang="en-US" sz="2000" strike="noStrike" u="none">
                <a:solidFill>
                  <a:srgbClr val="000000"/>
                </a:solidFill>
                <a:effectLst/>
                <a:uFillTx/>
                <a:latin typeface="Arial"/>
              </a:rPr>
              <a:t>How does one bring about </a:t>
            </a:r>
            <a:r>
              <a:rPr b="0" i="1" lang="en-US" sz="2000" strike="noStrike" u="sng">
                <a:solidFill>
                  <a:srgbClr val="000000"/>
                </a:solidFill>
                <a:effectLst/>
                <a:uFillTx/>
                <a:latin typeface="Arial"/>
              </a:rPr>
              <a:t>clarity</a:t>
            </a:r>
            <a:r>
              <a:rPr b="0" i="1" lang="en-US" sz="2000" strike="noStrike" u="none">
                <a:solidFill>
                  <a:srgbClr val="000000"/>
                </a:solidFill>
                <a:effectLst/>
                <a:uFillTx/>
                <a:latin typeface="Arial"/>
              </a:rPr>
              <a:t>, </a:t>
            </a:r>
            <a:r>
              <a:rPr b="0" i="1" lang="en-US" sz="2000" strike="noStrike" u="sng">
                <a:solidFill>
                  <a:srgbClr val="000000"/>
                </a:solidFill>
                <a:effectLst/>
                <a:uFillTx/>
                <a:latin typeface="Arial"/>
              </a:rPr>
              <a:t>precision</a:t>
            </a:r>
            <a:r>
              <a:rPr b="0" i="1" lang="en-US" sz="2000" strike="noStrike" u="none">
                <a:solidFill>
                  <a:srgbClr val="000000"/>
                </a:solidFill>
                <a:effectLst/>
                <a:uFillTx/>
                <a:latin typeface="Arial"/>
              </a:rPr>
              <a:t>, and </a:t>
            </a:r>
            <a:r>
              <a:rPr b="0" i="1" lang="en-US" sz="2000" strike="noStrike" u="sng">
                <a:solidFill>
                  <a:srgbClr val="000000"/>
                </a:solidFill>
                <a:effectLst/>
                <a:uFillTx/>
                <a:latin typeface="Arial"/>
              </a:rPr>
              <a:t>efficiency</a:t>
            </a:r>
            <a:r>
              <a:rPr b="0" i="1"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47" name="PlaceHolder 3"/>
          <p:cNvSpPr>
            <a:spLocks noGrp="1"/>
          </p:cNvSpPr>
          <p:nvPr>
            <p:ph type="sldNum" idx="13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E4FC46D-46FF-41EA-ACF1-EF78E4EF78F5}"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PlaceHolder 1"/>
          <p:cNvSpPr>
            <a:spLocks noGrp="1"/>
          </p:cNvSpPr>
          <p:nvPr>
            <p:ph type="sldImg"/>
          </p:nvPr>
        </p:nvSpPr>
        <p:spPr>
          <a:xfrm>
            <a:off x="685800" y="1143000"/>
            <a:ext cx="5485680" cy="3085560"/>
          </a:xfrm>
          <a:prstGeom prst="rect">
            <a:avLst/>
          </a:prstGeom>
          <a:ln w="0">
            <a:noFill/>
          </a:ln>
        </p:spPr>
      </p:sp>
      <p:sp>
        <p:nvSpPr>
          <p:cNvPr id="44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50" name="PlaceHolder 3"/>
          <p:cNvSpPr>
            <a:spLocks noGrp="1"/>
          </p:cNvSpPr>
          <p:nvPr>
            <p:ph type="sldNum" idx="13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3B8F70B-BD98-471A-A97A-4DAF6DA7D352}"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685800" y="1143000"/>
            <a:ext cx="5485680" cy="3085560"/>
          </a:xfrm>
          <a:prstGeom prst="rect">
            <a:avLst/>
          </a:prstGeom>
          <a:ln w="0">
            <a:noFill/>
          </a:ln>
        </p:spPr>
      </p:sp>
      <p:sp>
        <p:nvSpPr>
          <p:cNvPr id="45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53" name="PlaceHolder 3"/>
          <p:cNvSpPr>
            <a:spLocks noGrp="1"/>
          </p:cNvSpPr>
          <p:nvPr>
            <p:ph type="sldNum" idx="13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488751F-721F-4EFB-9501-B9B17DE6BB23}"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PlaceHolder 1"/>
          <p:cNvSpPr>
            <a:spLocks noGrp="1"/>
          </p:cNvSpPr>
          <p:nvPr>
            <p:ph type="sldImg"/>
          </p:nvPr>
        </p:nvSpPr>
        <p:spPr>
          <a:xfrm>
            <a:off x="685800" y="1143000"/>
            <a:ext cx="5485680" cy="3085560"/>
          </a:xfrm>
          <a:prstGeom prst="rect">
            <a:avLst/>
          </a:prstGeom>
          <a:ln w="0">
            <a:noFill/>
          </a:ln>
        </p:spPr>
      </p:sp>
      <p:sp>
        <p:nvSpPr>
          <p:cNvPr id="45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56" name="PlaceHolder 3"/>
          <p:cNvSpPr>
            <a:spLocks noGrp="1"/>
          </p:cNvSpPr>
          <p:nvPr>
            <p:ph type="sldNum" idx="13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A5C7E4C-0684-4B6D-97DB-BFE10DF12A33}"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685800" y="1143000"/>
            <a:ext cx="5485680" cy="3085560"/>
          </a:xfrm>
          <a:prstGeom prst="rect">
            <a:avLst/>
          </a:prstGeom>
          <a:ln w="0">
            <a:noFill/>
          </a:ln>
        </p:spPr>
      </p:sp>
      <p:sp>
        <p:nvSpPr>
          <p:cNvPr id="45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59" name="PlaceHolder 3"/>
          <p:cNvSpPr>
            <a:spLocks noGrp="1"/>
          </p:cNvSpPr>
          <p:nvPr>
            <p:ph type="sldNum" idx="13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A1E765E-64C9-402F-A7A5-E9681F05164D}"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PlaceHolder 1"/>
          <p:cNvSpPr>
            <a:spLocks noGrp="1"/>
          </p:cNvSpPr>
          <p:nvPr>
            <p:ph type="sldImg"/>
          </p:nvPr>
        </p:nvSpPr>
        <p:spPr>
          <a:xfrm>
            <a:off x="685800" y="1143000"/>
            <a:ext cx="5485680" cy="3085560"/>
          </a:xfrm>
          <a:prstGeom prst="rect">
            <a:avLst/>
          </a:prstGeom>
          <a:ln w="0">
            <a:noFill/>
          </a:ln>
        </p:spPr>
      </p:sp>
      <p:sp>
        <p:nvSpPr>
          <p:cNvPr id="46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62" name="PlaceHolder 3"/>
          <p:cNvSpPr>
            <a:spLocks noGrp="1"/>
          </p:cNvSpPr>
          <p:nvPr>
            <p:ph type="sldNum" idx="14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86AC110-4E66-460B-B0A6-8B46D71E73BF}"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3" name="PlaceHolder 1"/>
          <p:cNvSpPr>
            <a:spLocks noGrp="1"/>
          </p:cNvSpPr>
          <p:nvPr>
            <p:ph type="sldImg"/>
          </p:nvPr>
        </p:nvSpPr>
        <p:spPr>
          <a:xfrm>
            <a:off x="685800" y="1143000"/>
            <a:ext cx="5485680" cy="3085560"/>
          </a:xfrm>
          <a:prstGeom prst="rect">
            <a:avLst/>
          </a:prstGeom>
          <a:ln w="0">
            <a:noFill/>
          </a:ln>
        </p:spPr>
      </p:sp>
      <p:sp>
        <p:nvSpPr>
          <p:cNvPr id="46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65" name="PlaceHolder 3"/>
          <p:cNvSpPr>
            <a:spLocks noGrp="1"/>
          </p:cNvSpPr>
          <p:nvPr>
            <p:ph type="sldNum" idx="14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618A51D-6DB9-4F0E-B0CB-9C2E50E8D8E5}"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sldImg"/>
          </p:nvPr>
        </p:nvSpPr>
        <p:spPr>
          <a:xfrm>
            <a:off x="685800" y="1143000"/>
            <a:ext cx="5485680" cy="3085560"/>
          </a:xfrm>
          <a:prstGeom prst="rect">
            <a:avLst/>
          </a:prstGeom>
          <a:ln w="0">
            <a:noFill/>
          </a:ln>
        </p:spPr>
      </p:sp>
      <p:sp>
        <p:nvSpPr>
          <p:cNvPr id="38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https://www.analytics-toolkit.com/glossary/statistical-model/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Prominent statistician George Box famously remarked that "All models are false, but some are useful!" which is sometimes misunderstood by focusing on the first part and interpreting it as meaning that nothing can be learned through statistical models while completely forgetting the second part. However, the first part is a mere truism: a model is by definition an imperfect representation of a complex mechanism. The second part, however, is what is really interesting and it tells us that we can use models to guide decisions in the real world. The quote that gives the most context is in fact: "Remember that all models are wrong; the practical question is how wrong do they have to be to not be useful." [1] which obviously shifts the focus from the first part to the issue of mis-specification testing (testing for departures in assumptions).</a:t>
            </a:r>
            <a:endParaRPr b="0" lang="en-US" sz="2000" strike="noStrike" u="none">
              <a:solidFill>
                <a:srgbClr val="000000"/>
              </a:solidFill>
              <a:effectLst/>
              <a:uFillTx/>
              <a:latin typeface="Arial"/>
            </a:endParaRPr>
          </a:p>
          <a:p>
            <a:pPr indent="0">
              <a:lnSpc>
                <a:spcPct val="100000"/>
              </a:lnSpc>
              <a:buNone/>
              <a:tabLst>
                <a:tab algn="l" pos="0"/>
              </a:tabLst>
            </a:pPr>
            <a:br>
              <a:rPr sz="2000"/>
            </a:br>
            <a:endParaRPr b="0" lang="en-US" sz="2000" strike="noStrike" u="none">
              <a:solidFill>
                <a:srgbClr val="000000"/>
              </a:solidFill>
              <a:effectLst/>
              <a:uFillTx/>
              <a:latin typeface="Arial"/>
            </a:endParaRPr>
          </a:p>
        </p:txBody>
      </p:sp>
      <p:sp>
        <p:nvSpPr>
          <p:cNvPr id="387" name="PlaceHolder 3"/>
          <p:cNvSpPr>
            <a:spLocks noGrp="1"/>
          </p:cNvSpPr>
          <p:nvPr>
            <p:ph type="sldNum" idx="11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2E1FD67-FCA7-4BA5-9FA6-8F9C750A603D}"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sldImg"/>
          </p:nvPr>
        </p:nvSpPr>
        <p:spPr>
          <a:xfrm>
            <a:off x="685800" y="1143000"/>
            <a:ext cx="5485680" cy="3085560"/>
          </a:xfrm>
          <a:prstGeom prst="rect">
            <a:avLst/>
          </a:prstGeom>
          <a:ln w="0">
            <a:noFill/>
          </a:ln>
        </p:spPr>
      </p:sp>
      <p:sp>
        <p:nvSpPr>
          <p:cNvPr id="46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68" name="PlaceHolder 3"/>
          <p:cNvSpPr>
            <a:spLocks noGrp="1"/>
          </p:cNvSpPr>
          <p:nvPr>
            <p:ph type="sldNum" idx="14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410C67E-C483-46BC-A52F-8F1DC937AA47}"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PlaceHolder 1"/>
          <p:cNvSpPr>
            <a:spLocks noGrp="1"/>
          </p:cNvSpPr>
          <p:nvPr>
            <p:ph type="sldImg"/>
          </p:nvPr>
        </p:nvSpPr>
        <p:spPr>
          <a:xfrm>
            <a:off x="685800" y="1143000"/>
            <a:ext cx="5485680" cy="3085560"/>
          </a:xfrm>
          <a:prstGeom prst="rect">
            <a:avLst/>
          </a:prstGeom>
          <a:ln w="0">
            <a:noFill/>
          </a:ln>
        </p:spPr>
      </p:sp>
      <p:sp>
        <p:nvSpPr>
          <p:cNvPr id="47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71" name="PlaceHolder 3"/>
          <p:cNvSpPr>
            <a:spLocks noGrp="1"/>
          </p:cNvSpPr>
          <p:nvPr>
            <p:ph type="sldNum" idx="14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75A76C3-C07B-4DEF-B470-FE8401C1805E}"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sldImg"/>
          </p:nvPr>
        </p:nvSpPr>
        <p:spPr>
          <a:xfrm>
            <a:off x="685800" y="1143000"/>
            <a:ext cx="5485680" cy="3085560"/>
          </a:xfrm>
          <a:prstGeom prst="rect">
            <a:avLst/>
          </a:prstGeom>
          <a:ln w="0">
            <a:noFill/>
          </a:ln>
        </p:spPr>
      </p:sp>
      <p:sp>
        <p:nvSpPr>
          <p:cNvPr id="47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74" name="PlaceHolder 3"/>
          <p:cNvSpPr>
            <a:spLocks noGrp="1"/>
          </p:cNvSpPr>
          <p:nvPr>
            <p:ph type="sldNum" idx="14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3CABFD4-B9A4-497F-83FA-07FEC57FEA57}"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PlaceHolder 1"/>
          <p:cNvSpPr>
            <a:spLocks noGrp="1"/>
          </p:cNvSpPr>
          <p:nvPr>
            <p:ph type="sldImg"/>
          </p:nvPr>
        </p:nvSpPr>
        <p:spPr>
          <a:xfrm>
            <a:off x="685800" y="1143000"/>
            <a:ext cx="5485680" cy="3085560"/>
          </a:xfrm>
          <a:prstGeom prst="rect">
            <a:avLst/>
          </a:prstGeom>
          <a:ln w="0">
            <a:noFill/>
          </a:ln>
        </p:spPr>
      </p:sp>
      <p:sp>
        <p:nvSpPr>
          <p:cNvPr id="47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r>
              <a:rPr b="0" lang="en-US" sz="2000" strike="noStrike" u="sng">
                <a:solidFill>
                  <a:srgbClr val="000000"/>
                </a:solidFill>
                <a:effectLst/>
                <a:uFillTx/>
                <a:latin typeface="Arial"/>
                <a:hlinkClick r:id="rId1"/>
              </a:rPr>
              <a:t>https://excalidraw.com/#room=9b9c73fa988f1af7e81f,rRn1h-2NlXVYqTQRj_TzaA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77" name="PlaceHolder 3"/>
          <p:cNvSpPr>
            <a:spLocks noGrp="1"/>
          </p:cNvSpPr>
          <p:nvPr>
            <p:ph type="sldNum" idx="14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B3FCF30-149B-4CAE-8638-3CFF368D4A52}"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sldImg"/>
          </p:nvPr>
        </p:nvSpPr>
        <p:spPr>
          <a:xfrm>
            <a:off x="685800" y="1143000"/>
            <a:ext cx="5485680" cy="3085560"/>
          </a:xfrm>
          <a:prstGeom prst="rect">
            <a:avLst/>
          </a:prstGeom>
          <a:ln w="0">
            <a:noFill/>
          </a:ln>
        </p:spPr>
      </p:sp>
      <p:sp>
        <p:nvSpPr>
          <p:cNvPr id="38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90" name="PlaceHolder 3"/>
          <p:cNvSpPr>
            <a:spLocks noGrp="1"/>
          </p:cNvSpPr>
          <p:nvPr>
            <p:ph type="sldNum" idx="11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9527AB9-21EA-441D-AEFD-4ECD472608B6}"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sldImg"/>
          </p:nvPr>
        </p:nvSpPr>
        <p:spPr>
          <a:xfrm>
            <a:off x="685800" y="1143000"/>
            <a:ext cx="5485680" cy="3085560"/>
          </a:xfrm>
          <a:prstGeom prst="rect">
            <a:avLst/>
          </a:prstGeom>
          <a:ln w="0">
            <a:noFill/>
          </a:ln>
        </p:spPr>
      </p:sp>
      <p:sp>
        <p:nvSpPr>
          <p:cNvPr id="39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93" name="PlaceHolder 3"/>
          <p:cNvSpPr>
            <a:spLocks noGrp="1"/>
          </p:cNvSpPr>
          <p:nvPr>
            <p:ph type="sldNum" idx="11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A1F2C28-2814-4ED1-A369-EA70888FDC9D}"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PlaceHolder 1"/>
          <p:cNvSpPr>
            <a:spLocks noGrp="1"/>
          </p:cNvSpPr>
          <p:nvPr>
            <p:ph type="sldImg"/>
          </p:nvPr>
        </p:nvSpPr>
        <p:spPr>
          <a:xfrm>
            <a:off x="685800" y="1143000"/>
            <a:ext cx="5485680" cy="3085560"/>
          </a:xfrm>
          <a:prstGeom prst="rect">
            <a:avLst/>
          </a:prstGeom>
          <a:ln w="0">
            <a:noFill/>
          </a:ln>
        </p:spPr>
      </p:sp>
      <p:sp>
        <p:nvSpPr>
          <p:cNvPr id="47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https://www.mathworks.com/help/stats/machine-learning-in-matlab.html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80" name="PlaceHolder 3"/>
          <p:cNvSpPr>
            <a:spLocks noGrp="1"/>
          </p:cNvSpPr>
          <p:nvPr>
            <p:ph type="sldNum" idx="14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B675EF1-5532-4E0F-B269-566EBD0B5A5E}"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PlaceHolder 1"/>
          <p:cNvSpPr>
            <a:spLocks noGrp="1"/>
          </p:cNvSpPr>
          <p:nvPr>
            <p:ph type="sldImg"/>
          </p:nvPr>
        </p:nvSpPr>
        <p:spPr>
          <a:xfrm>
            <a:off x="685800" y="1143000"/>
            <a:ext cx="5485680" cy="3085560"/>
          </a:xfrm>
          <a:prstGeom prst="rect">
            <a:avLst/>
          </a:prstGeom>
          <a:ln w="0">
            <a:noFill/>
          </a:ln>
        </p:spPr>
      </p:sp>
      <p:sp>
        <p:nvSpPr>
          <p:cNvPr id="48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ea typeface="Calibri"/>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83" name="PlaceHolder 3"/>
          <p:cNvSpPr>
            <a:spLocks noGrp="1"/>
          </p:cNvSpPr>
          <p:nvPr>
            <p:ph type="sldNum" idx="14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1FA19DC-BC1B-43F3-A833-67CA789E5684}"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PlaceHolder 1"/>
          <p:cNvSpPr>
            <a:spLocks noGrp="1"/>
          </p:cNvSpPr>
          <p:nvPr>
            <p:ph type="sldImg"/>
          </p:nvPr>
        </p:nvSpPr>
        <p:spPr>
          <a:xfrm>
            <a:off x="685800" y="1143000"/>
            <a:ext cx="5485680" cy="3085560"/>
          </a:xfrm>
          <a:prstGeom prst="rect">
            <a:avLst/>
          </a:prstGeom>
          <a:ln w="0">
            <a:noFill/>
          </a:ln>
        </p:spPr>
      </p:sp>
      <p:sp>
        <p:nvSpPr>
          <p:cNvPr id="48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86" name="PlaceHolder 3"/>
          <p:cNvSpPr>
            <a:spLocks noGrp="1"/>
          </p:cNvSpPr>
          <p:nvPr>
            <p:ph type="sldNum" idx="14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08D7397-647B-4C63-BAF1-123948F9E04D}"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sldImg"/>
          </p:nvPr>
        </p:nvSpPr>
        <p:spPr>
          <a:xfrm>
            <a:off x="685800" y="1143000"/>
            <a:ext cx="5485680" cy="3085560"/>
          </a:xfrm>
          <a:prstGeom prst="rect">
            <a:avLst/>
          </a:prstGeom>
          <a:ln w="0">
            <a:noFill/>
          </a:ln>
        </p:spPr>
      </p:sp>
      <p:sp>
        <p:nvSpPr>
          <p:cNvPr id="48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89" name="PlaceHolder 3"/>
          <p:cNvSpPr>
            <a:spLocks noGrp="1"/>
          </p:cNvSpPr>
          <p:nvPr>
            <p:ph type="sldNum" idx="14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FDA9E0D-0BE2-41CD-8503-DBC1C2C1BA87}"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sldImg"/>
          </p:nvPr>
        </p:nvSpPr>
        <p:spPr>
          <a:xfrm>
            <a:off x="685800" y="1143000"/>
            <a:ext cx="5485680" cy="3085560"/>
          </a:xfrm>
          <a:prstGeom prst="rect">
            <a:avLst/>
          </a:prstGeom>
          <a:ln w="0">
            <a:noFill/>
          </a:ln>
        </p:spPr>
      </p:sp>
      <p:sp>
        <p:nvSpPr>
          <p:cNvPr id="39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96" name="PlaceHolder 3"/>
          <p:cNvSpPr>
            <a:spLocks noGrp="1"/>
          </p:cNvSpPr>
          <p:nvPr>
            <p:ph type="sldNum" idx="11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5C833EF-BE35-47CA-B274-D00A2AB1B9E1}"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PlaceHolder 1"/>
          <p:cNvSpPr>
            <a:spLocks noGrp="1"/>
          </p:cNvSpPr>
          <p:nvPr>
            <p:ph type="sldImg"/>
          </p:nvPr>
        </p:nvSpPr>
        <p:spPr>
          <a:xfrm>
            <a:off x="685800" y="1143000"/>
            <a:ext cx="5485680" cy="3085560"/>
          </a:xfrm>
          <a:prstGeom prst="rect">
            <a:avLst/>
          </a:prstGeom>
          <a:ln w="0">
            <a:noFill/>
          </a:ln>
        </p:spPr>
      </p:sp>
      <p:sp>
        <p:nvSpPr>
          <p:cNvPr id="39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99" name="PlaceHolder 3"/>
          <p:cNvSpPr>
            <a:spLocks noGrp="1"/>
          </p:cNvSpPr>
          <p:nvPr>
            <p:ph type="sldNum" idx="11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322D073-38B9-49C1-93A8-A06F8C40CCD4}"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PlaceHolder 1"/>
          <p:cNvSpPr>
            <a:spLocks noGrp="1"/>
          </p:cNvSpPr>
          <p:nvPr>
            <p:ph type="sldImg"/>
          </p:nvPr>
        </p:nvSpPr>
        <p:spPr>
          <a:xfrm>
            <a:off x="685800" y="1143000"/>
            <a:ext cx="5485680" cy="3085560"/>
          </a:xfrm>
          <a:prstGeom prst="rect">
            <a:avLst/>
          </a:prstGeom>
          <a:ln w="0">
            <a:noFill/>
          </a:ln>
        </p:spPr>
      </p:sp>
      <p:sp>
        <p:nvSpPr>
          <p:cNvPr id="40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02" name="PlaceHolder 3"/>
          <p:cNvSpPr>
            <a:spLocks noGrp="1"/>
          </p:cNvSpPr>
          <p:nvPr>
            <p:ph type="sldNum" idx="12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9442408-F429-441F-AE67-6F3EF094F4F4}"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sldImg"/>
          </p:nvPr>
        </p:nvSpPr>
        <p:spPr>
          <a:xfrm>
            <a:off x="685800" y="1143000"/>
            <a:ext cx="5485680" cy="3085560"/>
          </a:xfrm>
          <a:prstGeom prst="rect">
            <a:avLst/>
          </a:prstGeom>
          <a:ln w="0">
            <a:noFill/>
          </a:ln>
        </p:spPr>
      </p:sp>
      <p:sp>
        <p:nvSpPr>
          <p:cNvPr id="40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05" name="PlaceHolder 3"/>
          <p:cNvSpPr>
            <a:spLocks noGrp="1"/>
          </p:cNvSpPr>
          <p:nvPr>
            <p:ph type="sldNum" idx="12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8D04A50-03A2-4E5B-A1C8-25E25E525B7E}" type="slidenum">
              <a:rPr b="0" lang="en-US" sz="1200" strike="noStrike" u="none">
                <a:solidFill>
                  <a:srgbClr val="000000"/>
                </a:solidFill>
                <a:effectLst/>
                <a:uFillTx/>
                <a:latin typeface="Times New Roman"/>
              </a:rPr>
              <a:t>56</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1" name="PlaceHolder 2"/>
          <p:cNvSpPr>
            <a:spLocks noGrp="1"/>
          </p:cNvSpPr>
          <p:nvPr>
            <p:ph type="ftr" idx="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 name="PlaceHolder 3"/>
          <p:cNvSpPr>
            <a:spLocks noGrp="1"/>
          </p:cNvSpPr>
          <p:nvPr>
            <p:ph type="sldNum" idx="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33D5773-A8AE-453A-9F67-C68ADE78E749}"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3" name="PlaceHolder 4"/>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a:t>
            </a:r>
            <a:r>
              <a:rPr b="0" lang="en-US" sz="1800" strike="noStrike" u="none">
                <a:solidFill>
                  <a:schemeClr val="dk1"/>
                </a:solidFill>
                <a:effectLst/>
                <a:uFillTx/>
                <a:latin typeface="Calibri"/>
              </a:rPr>
              <a:t>the title text </a:t>
            </a:r>
            <a:r>
              <a:rPr b="0" lang="en-US" sz="1800" strike="noStrike" u="none">
                <a:solidFill>
                  <a:schemeClr val="dk1"/>
                </a:solidFill>
                <a:effectLst/>
                <a:uFillTx/>
                <a:latin typeface="Calibri"/>
              </a:rPr>
              <a:t>format</a:t>
            </a:r>
            <a:endParaRPr b="0" lang="en-US" sz="1800" strike="noStrike" u="none">
              <a:solidFill>
                <a:srgbClr val="000000"/>
              </a:solidFill>
              <a:effectLst/>
              <a:uFillTx/>
              <a:latin typeface="Arial"/>
            </a:endParaRPr>
          </a:p>
        </p:txBody>
      </p:sp>
      <p:sp>
        <p:nvSpPr>
          <p:cNvPr id="4" name="PlaceHolder 5"/>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98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9" name="PlaceHolder 2"/>
          <p:cNvSpPr>
            <a:spLocks noGrp="1"/>
          </p:cNvSpPr>
          <p:nvPr>
            <p:ph type="body"/>
          </p:nvPr>
        </p:nvSpPr>
        <p:spPr>
          <a:xfrm>
            <a:off x="839880" y="1681200"/>
            <a:ext cx="5157000" cy="82332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0" name="PlaceHolder 3"/>
          <p:cNvSpPr>
            <a:spLocks noGrp="1"/>
          </p:cNvSpPr>
          <p:nvPr>
            <p:ph type="body"/>
          </p:nvPr>
        </p:nvSpPr>
        <p:spPr>
          <a:xfrm>
            <a:off x="839880" y="2505240"/>
            <a:ext cx="5157000" cy="3683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1" name="PlaceHolder 4"/>
          <p:cNvSpPr>
            <a:spLocks noGrp="1"/>
          </p:cNvSpPr>
          <p:nvPr>
            <p:ph type="body"/>
          </p:nvPr>
        </p:nvSpPr>
        <p:spPr>
          <a:xfrm>
            <a:off x="6172200" y="1681200"/>
            <a:ext cx="5182560" cy="82332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2" name="PlaceHolder 5"/>
          <p:cNvSpPr>
            <a:spLocks noGrp="1"/>
          </p:cNvSpPr>
          <p:nvPr>
            <p:ph type="body"/>
          </p:nvPr>
        </p:nvSpPr>
        <p:spPr>
          <a:xfrm>
            <a:off x="6172200" y="2505240"/>
            <a:ext cx="5182560" cy="3683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3" name="PlaceHolder 6"/>
          <p:cNvSpPr>
            <a:spLocks noGrp="1"/>
          </p:cNvSpPr>
          <p:nvPr>
            <p:ph type="dt" idx="28"/>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4" name="PlaceHolder 7"/>
          <p:cNvSpPr>
            <a:spLocks noGrp="1"/>
          </p:cNvSpPr>
          <p:nvPr>
            <p:ph type="ftr" idx="2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5" name="PlaceHolder 8"/>
          <p:cNvSpPr>
            <a:spLocks noGrp="1"/>
          </p:cNvSpPr>
          <p:nvPr>
            <p:ph type="sldNum" idx="3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031C8A2-2360-4CF0-822E-B8576EB7361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57" name="PlaceHolder 2"/>
          <p:cNvSpPr>
            <a:spLocks noGrp="1"/>
          </p:cNvSpPr>
          <p:nvPr>
            <p:ph type="dt" idx="31"/>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8" name="PlaceHolder 3"/>
          <p:cNvSpPr>
            <a:spLocks noGrp="1"/>
          </p:cNvSpPr>
          <p:nvPr>
            <p:ph type="ftr" idx="3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9" name="PlaceHolder 4"/>
          <p:cNvSpPr>
            <a:spLocks noGrp="1"/>
          </p:cNvSpPr>
          <p:nvPr>
            <p:ph type="sldNum" idx="3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95C0989-22C0-4E3C-B97B-539C2D6A9DE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60" name="PlaceHolder 5"/>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dt" idx="34"/>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2" name="PlaceHolder 2"/>
          <p:cNvSpPr>
            <a:spLocks noGrp="1"/>
          </p:cNvSpPr>
          <p:nvPr>
            <p:ph type="ftr" idx="3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3" name="PlaceHolder 3"/>
          <p:cNvSpPr>
            <a:spLocks noGrp="1"/>
          </p:cNvSpPr>
          <p:nvPr>
            <p:ph type="sldNum" idx="3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9E2570A-91FB-4482-B8A6-2923C867F05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bg>
      <p:bgPr>
        <a:solidFill>
          <a:srgbClr val="ffffff"/>
        </a:solidFill>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839880" y="457200"/>
            <a:ext cx="3931560" cy="1599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65" name="PlaceHolder 2"/>
          <p:cNvSpPr>
            <a:spLocks noGrp="1"/>
          </p:cNvSpPr>
          <p:nvPr>
            <p:ph type="body"/>
          </p:nvPr>
        </p:nvSpPr>
        <p:spPr>
          <a:xfrm>
            <a:off x="5183280" y="987480"/>
            <a:ext cx="6171480" cy="4872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66" name="PlaceHolder 3"/>
          <p:cNvSpPr>
            <a:spLocks noGrp="1"/>
          </p:cNvSpPr>
          <p:nvPr>
            <p:ph type="body"/>
          </p:nvPr>
        </p:nvSpPr>
        <p:spPr>
          <a:xfrm>
            <a:off x="839880" y="2057400"/>
            <a:ext cx="3931560" cy="381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67" name="PlaceHolder 4"/>
          <p:cNvSpPr>
            <a:spLocks noGrp="1"/>
          </p:cNvSpPr>
          <p:nvPr>
            <p:ph type="dt" idx="37"/>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8" name="PlaceHolder 5"/>
          <p:cNvSpPr>
            <a:spLocks noGrp="1"/>
          </p:cNvSpPr>
          <p:nvPr>
            <p:ph type="ftr" idx="3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9" name="PlaceHolder 6"/>
          <p:cNvSpPr>
            <a:spLocks noGrp="1"/>
          </p:cNvSpPr>
          <p:nvPr>
            <p:ph type="sldNum" idx="3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3CA4D5D-C4E8-4C97-8714-32C147B5E1E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bg>
      <p:bgPr>
        <a:solidFill>
          <a:srgbClr val="ffffff"/>
        </a:solidFill>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839880" y="457200"/>
            <a:ext cx="3931560" cy="1599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71" name="PlaceHolder 2"/>
          <p:cNvSpPr>
            <a:spLocks noGrp="1"/>
          </p:cNvSpPr>
          <p:nvPr>
            <p:ph type="body"/>
          </p:nvPr>
        </p:nvSpPr>
        <p:spPr>
          <a:xfrm>
            <a:off x="5183280" y="987480"/>
            <a:ext cx="6171480" cy="487296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3200" strike="noStrike" u="none">
                <a:solidFill>
                  <a:schemeClr val="dk1"/>
                </a:solidFill>
                <a:effectLst/>
                <a:uFillTx/>
                <a:latin typeface="Calibri"/>
              </a:rPr>
              <a:t>Click icon to add picture</a:t>
            </a:r>
            <a:endParaRPr b="0" lang="en-US" sz="3200" strike="noStrike" u="none">
              <a:solidFill>
                <a:srgbClr val="000000"/>
              </a:solidFill>
              <a:effectLst/>
              <a:uFillTx/>
              <a:latin typeface="Arial"/>
            </a:endParaRPr>
          </a:p>
        </p:txBody>
      </p:sp>
      <p:sp>
        <p:nvSpPr>
          <p:cNvPr id="72" name="PlaceHolder 3"/>
          <p:cNvSpPr>
            <a:spLocks noGrp="1"/>
          </p:cNvSpPr>
          <p:nvPr>
            <p:ph type="body"/>
          </p:nvPr>
        </p:nvSpPr>
        <p:spPr>
          <a:xfrm>
            <a:off x="839880" y="2057400"/>
            <a:ext cx="3931560" cy="381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73" name="PlaceHolder 4"/>
          <p:cNvSpPr>
            <a:spLocks noGrp="1"/>
          </p:cNvSpPr>
          <p:nvPr>
            <p:ph type="dt" idx="40"/>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4" name="PlaceHolder 5"/>
          <p:cNvSpPr>
            <a:spLocks noGrp="1"/>
          </p:cNvSpPr>
          <p:nvPr>
            <p:ph type="ftr" idx="4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5" name="PlaceHolder 6"/>
          <p:cNvSpPr>
            <a:spLocks noGrp="1"/>
          </p:cNvSpPr>
          <p:nvPr>
            <p:ph type="sldNum" idx="4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BE05B43-7FE3-4E84-8A20-3D6A68222282}"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1523880" y="1122480"/>
            <a:ext cx="9143280" cy="23868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77" name="PlaceHolder 2"/>
          <p:cNvSpPr>
            <a:spLocks noGrp="1"/>
          </p:cNvSpPr>
          <p:nvPr>
            <p:ph type="dt" idx="43"/>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8" name="PlaceHolder 3"/>
          <p:cNvSpPr>
            <a:spLocks noGrp="1"/>
          </p:cNvSpPr>
          <p:nvPr>
            <p:ph type="ftr" idx="4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9" name="PlaceHolder 4"/>
          <p:cNvSpPr>
            <a:spLocks noGrp="1"/>
          </p:cNvSpPr>
          <p:nvPr>
            <p:ph type="sldNum" idx="4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B3A3B95-FF2B-48EA-B08D-532834452AA6}"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81" name="PlaceHolder 2"/>
          <p:cNvSpPr>
            <a:spLocks noGrp="1"/>
          </p:cNvSpPr>
          <p:nvPr>
            <p:ph type="body"/>
          </p:nvPr>
        </p:nvSpPr>
        <p:spPr>
          <a:xfrm>
            <a:off x="838080" y="1825560"/>
            <a:ext cx="10514880" cy="435060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82" name="PlaceHolder 3"/>
          <p:cNvSpPr>
            <a:spLocks noGrp="1"/>
          </p:cNvSpPr>
          <p:nvPr>
            <p:ph type="dt" idx="46"/>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3" name="PlaceHolder 4"/>
          <p:cNvSpPr>
            <a:spLocks noGrp="1"/>
          </p:cNvSpPr>
          <p:nvPr>
            <p:ph type="ftr" idx="4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4" name="PlaceHolder 5"/>
          <p:cNvSpPr>
            <a:spLocks noGrp="1"/>
          </p:cNvSpPr>
          <p:nvPr>
            <p:ph type="sldNum" idx="4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5E701ADF-541B-4B79-9497-A28FDDF126C4}"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
    <p:bg>
      <p:bgPr>
        <a:solidFill>
          <a:srgbClr val="ffffff"/>
        </a:solidFill>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8724960" y="365040"/>
            <a:ext cx="2628360" cy="581112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86" name="PlaceHolder 2"/>
          <p:cNvSpPr>
            <a:spLocks noGrp="1"/>
          </p:cNvSpPr>
          <p:nvPr>
            <p:ph type="body"/>
          </p:nvPr>
        </p:nvSpPr>
        <p:spPr>
          <a:xfrm>
            <a:off x="838080" y="365040"/>
            <a:ext cx="7733520" cy="581112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87" name="PlaceHolder 3"/>
          <p:cNvSpPr>
            <a:spLocks noGrp="1"/>
          </p:cNvSpPr>
          <p:nvPr>
            <p:ph type="dt" idx="49"/>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8" name="PlaceHolder 4"/>
          <p:cNvSpPr>
            <a:spLocks noGrp="1"/>
          </p:cNvSpPr>
          <p:nvPr>
            <p:ph type="ftr" idx="5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9" name="PlaceHolder 5"/>
          <p:cNvSpPr>
            <a:spLocks noGrp="1"/>
          </p:cNvSpPr>
          <p:nvPr>
            <p:ph type="sldNum" idx="5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76D1A0F-5164-498B-9F77-11CB59C39C8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
    <p:bg>
      <p:bgPr>
        <a:solidFill>
          <a:srgbClr val="ffffff"/>
        </a:solidFill>
      </p:bgPr>
    </p:bg>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91" name="PlaceHolder 2"/>
          <p:cNvSpPr>
            <a:spLocks noGrp="1"/>
          </p:cNvSpPr>
          <p:nvPr>
            <p:ph type="body"/>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92" name="PlaceHolder 3"/>
          <p:cNvSpPr>
            <a:spLocks noGrp="1"/>
          </p:cNvSpPr>
          <p:nvPr>
            <p:ph type="dt" idx="52"/>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3" name="PlaceHolder 4"/>
          <p:cNvSpPr>
            <a:spLocks noGrp="1"/>
          </p:cNvSpPr>
          <p:nvPr>
            <p:ph type="ftr" idx="5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4" name="PlaceHolder 5"/>
          <p:cNvSpPr>
            <a:spLocks noGrp="1"/>
          </p:cNvSpPr>
          <p:nvPr>
            <p:ph type="sldNum" idx="5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F8D09A82-8901-4CD0-8C26-B2C0849BDE8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rgbClr val="ffffff"/>
        </a:solidFill>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831960" y="1709640"/>
            <a:ext cx="10514880" cy="285192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96" name="PlaceHolder 2"/>
          <p:cNvSpPr>
            <a:spLocks noGrp="1"/>
          </p:cNvSpPr>
          <p:nvPr>
            <p:ph type="body"/>
          </p:nvPr>
        </p:nvSpPr>
        <p:spPr>
          <a:xfrm>
            <a:off x="831960" y="4589640"/>
            <a:ext cx="10514880" cy="1499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97" name="PlaceHolder 3"/>
          <p:cNvSpPr>
            <a:spLocks noGrp="1"/>
          </p:cNvSpPr>
          <p:nvPr>
            <p:ph type="dt" idx="55"/>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8" name="PlaceHolder 4"/>
          <p:cNvSpPr>
            <a:spLocks noGrp="1"/>
          </p:cNvSpPr>
          <p:nvPr>
            <p:ph type="ftr" idx="5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9" name="PlaceHolder 5"/>
          <p:cNvSpPr>
            <a:spLocks noGrp="1"/>
          </p:cNvSpPr>
          <p:nvPr>
            <p:ph type="sldNum" idx="5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23931CB-8E74-48AA-8A21-88D864C639FA}"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9880" y="457200"/>
            <a:ext cx="3931560" cy="1599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6" name="PlaceHolder 2"/>
          <p:cNvSpPr>
            <a:spLocks noGrp="1"/>
          </p:cNvSpPr>
          <p:nvPr>
            <p:ph type="body"/>
          </p:nvPr>
        </p:nvSpPr>
        <p:spPr>
          <a:xfrm>
            <a:off x="5183280" y="987480"/>
            <a:ext cx="6171480" cy="4872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7" name="PlaceHolder 3"/>
          <p:cNvSpPr>
            <a:spLocks noGrp="1"/>
          </p:cNvSpPr>
          <p:nvPr>
            <p:ph type="body"/>
          </p:nvPr>
        </p:nvSpPr>
        <p:spPr>
          <a:xfrm>
            <a:off x="839880" y="2057400"/>
            <a:ext cx="3931560" cy="381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8" name="PlaceHolder 4"/>
          <p:cNvSpPr>
            <a:spLocks noGrp="1"/>
          </p:cNvSpPr>
          <p:nvPr>
            <p:ph type="dt" idx="4"/>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 name="PlaceHolder 5"/>
          <p:cNvSpPr>
            <a:spLocks noGrp="1"/>
          </p:cNvSpPr>
          <p:nvPr>
            <p:ph type="ftr" idx="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 name="PlaceHolder 6"/>
          <p:cNvSpPr>
            <a:spLocks noGrp="1"/>
          </p:cNvSpPr>
          <p:nvPr>
            <p:ph type="sldNum" idx="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9C596B3-21E8-4F05-93F2-42A8671EF7D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
    <p:bg>
      <p:bgPr>
        <a:solidFill>
          <a:srgbClr val="ffffff"/>
        </a:solidFill>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01" name="PlaceHolder 2"/>
          <p:cNvSpPr>
            <a:spLocks noGrp="1"/>
          </p:cNvSpPr>
          <p:nvPr>
            <p:ph type="body"/>
          </p:nvPr>
        </p:nvSpPr>
        <p:spPr>
          <a:xfrm>
            <a:off x="838080" y="1825560"/>
            <a:ext cx="518076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2" name="PlaceHolder 3"/>
          <p:cNvSpPr>
            <a:spLocks noGrp="1"/>
          </p:cNvSpPr>
          <p:nvPr>
            <p:ph type="body"/>
          </p:nvPr>
        </p:nvSpPr>
        <p:spPr>
          <a:xfrm>
            <a:off x="6172200" y="1825560"/>
            <a:ext cx="518076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3" name="PlaceHolder 4"/>
          <p:cNvSpPr>
            <a:spLocks noGrp="1"/>
          </p:cNvSpPr>
          <p:nvPr>
            <p:ph type="dt" idx="58"/>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04" name="PlaceHolder 5"/>
          <p:cNvSpPr>
            <a:spLocks noGrp="1"/>
          </p:cNvSpPr>
          <p:nvPr>
            <p:ph type="ftr" idx="5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5" name="PlaceHolder 6"/>
          <p:cNvSpPr>
            <a:spLocks noGrp="1"/>
          </p:cNvSpPr>
          <p:nvPr>
            <p:ph type="sldNum" idx="6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168D1E6-1931-4BD7-A3B0-84B1854414B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ffffff"/>
        </a:solidFill>
      </p:bgPr>
    </p:bg>
    <p:spTree>
      <p:nvGrpSpPr>
        <p:cNvPr id="1" name=""/>
        <p:cNvGrpSpPr/>
        <p:nvPr/>
      </p:nvGrpSpPr>
      <p:grpSpPr>
        <a:xfrm>
          <a:off x="0" y="0"/>
          <a:ext cx="0" cy="0"/>
          <a:chOff x="0" y="0"/>
          <a:chExt cx="0" cy="0"/>
        </a:xfrm>
      </p:grpSpPr>
      <p:sp>
        <p:nvSpPr>
          <p:cNvPr id="106" name="PlaceHolder 1"/>
          <p:cNvSpPr>
            <a:spLocks noGrp="1"/>
          </p:cNvSpPr>
          <p:nvPr>
            <p:ph type="title"/>
          </p:nvPr>
        </p:nvSpPr>
        <p:spPr>
          <a:xfrm>
            <a:off x="8398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07" name="PlaceHolder 2"/>
          <p:cNvSpPr>
            <a:spLocks noGrp="1"/>
          </p:cNvSpPr>
          <p:nvPr>
            <p:ph type="body"/>
          </p:nvPr>
        </p:nvSpPr>
        <p:spPr>
          <a:xfrm>
            <a:off x="839880" y="1681200"/>
            <a:ext cx="5157000" cy="82332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08" name="PlaceHolder 3"/>
          <p:cNvSpPr>
            <a:spLocks noGrp="1"/>
          </p:cNvSpPr>
          <p:nvPr>
            <p:ph type="body"/>
          </p:nvPr>
        </p:nvSpPr>
        <p:spPr>
          <a:xfrm>
            <a:off x="839880" y="2505240"/>
            <a:ext cx="5157000" cy="3683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9" name="PlaceHolder 4"/>
          <p:cNvSpPr>
            <a:spLocks noGrp="1"/>
          </p:cNvSpPr>
          <p:nvPr>
            <p:ph type="body"/>
          </p:nvPr>
        </p:nvSpPr>
        <p:spPr>
          <a:xfrm>
            <a:off x="6172200" y="1681200"/>
            <a:ext cx="5182560" cy="82332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10" name="PlaceHolder 5"/>
          <p:cNvSpPr>
            <a:spLocks noGrp="1"/>
          </p:cNvSpPr>
          <p:nvPr>
            <p:ph type="body"/>
          </p:nvPr>
        </p:nvSpPr>
        <p:spPr>
          <a:xfrm>
            <a:off x="6172200" y="2505240"/>
            <a:ext cx="5182560" cy="3683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11" name="PlaceHolder 6"/>
          <p:cNvSpPr>
            <a:spLocks noGrp="1"/>
          </p:cNvSpPr>
          <p:nvPr>
            <p:ph type="dt" idx="61"/>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12" name="PlaceHolder 7"/>
          <p:cNvSpPr>
            <a:spLocks noGrp="1"/>
          </p:cNvSpPr>
          <p:nvPr>
            <p:ph type="ftr" idx="6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3" name="PlaceHolder 8"/>
          <p:cNvSpPr>
            <a:spLocks noGrp="1"/>
          </p:cNvSpPr>
          <p:nvPr>
            <p:ph type="sldNum" idx="6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5BADE28-E4BA-4BA2-B38D-3F6C9ECD03D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15" name="PlaceHolder 2"/>
          <p:cNvSpPr>
            <a:spLocks noGrp="1"/>
          </p:cNvSpPr>
          <p:nvPr>
            <p:ph type="dt" idx="64"/>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16" name="PlaceHolder 3"/>
          <p:cNvSpPr>
            <a:spLocks noGrp="1"/>
          </p:cNvSpPr>
          <p:nvPr>
            <p:ph type="ftr" idx="6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7" name="PlaceHolder 4"/>
          <p:cNvSpPr>
            <a:spLocks noGrp="1"/>
          </p:cNvSpPr>
          <p:nvPr>
            <p:ph type="sldNum" idx="6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0B089C0-F8CA-45CD-99A1-EC492870230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9880" y="457200"/>
            <a:ext cx="3931560" cy="1599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12" name="PlaceHolder 2"/>
          <p:cNvSpPr>
            <a:spLocks noGrp="1"/>
          </p:cNvSpPr>
          <p:nvPr>
            <p:ph type="body"/>
          </p:nvPr>
        </p:nvSpPr>
        <p:spPr>
          <a:xfrm>
            <a:off x="5183280" y="987480"/>
            <a:ext cx="6171480" cy="487296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rgbClr val="000000"/>
              </a:solidFill>
              <a:effectLst/>
              <a:uFillTx/>
              <a:latin typeface="Arial"/>
            </a:endParaRPr>
          </a:p>
        </p:txBody>
      </p:sp>
      <p:sp>
        <p:nvSpPr>
          <p:cNvPr id="13" name="PlaceHolder 3"/>
          <p:cNvSpPr>
            <a:spLocks noGrp="1"/>
          </p:cNvSpPr>
          <p:nvPr>
            <p:ph type="body"/>
          </p:nvPr>
        </p:nvSpPr>
        <p:spPr>
          <a:xfrm>
            <a:off x="839880" y="2057400"/>
            <a:ext cx="3931560" cy="381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14" name="PlaceHolder 4"/>
          <p:cNvSpPr>
            <a:spLocks noGrp="1"/>
          </p:cNvSpPr>
          <p:nvPr>
            <p:ph type="dt" idx="7"/>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5" name="PlaceHolder 5"/>
          <p:cNvSpPr>
            <a:spLocks noGrp="1"/>
          </p:cNvSpPr>
          <p:nvPr>
            <p:ph type="ftr" idx="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6" name="PlaceHolder 6"/>
          <p:cNvSpPr>
            <a:spLocks noGrp="1"/>
          </p:cNvSpPr>
          <p:nvPr>
            <p:ph type="sldNum" idx="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CCC0CA2-2EFA-42F8-B4E1-74E219F562CC}"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1523880" y="1122480"/>
            <a:ext cx="9143280" cy="23868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18" name="PlaceHolder 2"/>
          <p:cNvSpPr>
            <a:spLocks noGrp="1"/>
          </p:cNvSpPr>
          <p:nvPr>
            <p:ph type="dt" idx="10"/>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9" name="PlaceHolder 3"/>
          <p:cNvSpPr>
            <a:spLocks noGrp="1"/>
          </p:cNvSpPr>
          <p:nvPr>
            <p:ph type="ftr" idx="1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0" name="PlaceHolder 4"/>
          <p:cNvSpPr>
            <a:spLocks noGrp="1"/>
          </p:cNvSpPr>
          <p:nvPr>
            <p:ph type="sldNum" idx="1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F0AF695B-428F-4707-BA1C-375F2202C449}"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21" name="PlaceHolder 5"/>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3" name="PlaceHolder 2"/>
          <p:cNvSpPr>
            <a:spLocks noGrp="1"/>
          </p:cNvSpPr>
          <p:nvPr>
            <p:ph type="body"/>
          </p:nvPr>
        </p:nvSpPr>
        <p:spPr>
          <a:xfrm>
            <a:off x="838080" y="1825560"/>
            <a:ext cx="10514880" cy="435060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4" name="PlaceHolder 3"/>
          <p:cNvSpPr>
            <a:spLocks noGrp="1"/>
          </p:cNvSpPr>
          <p:nvPr>
            <p:ph type="dt" idx="13"/>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5" name="PlaceHolder 4"/>
          <p:cNvSpPr>
            <a:spLocks noGrp="1"/>
          </p:cNvSpPr>
          <p:nvPr>
            <p:ph type="ftr" idx="1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6" name="PlaceHolder 5"/>
          <p:cNvSpPr>
            <a:spLocks noGrp="1"/>
          </p:cNvSpPr>
          <p:nvPr>
            <p:ph type="sldNum" idx="1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484562E-8716-4739-A1C2-0417250C8BB9}"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8724960" y="365040"/>
            <a:ext cx="2628360" cy="581112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8" name="PlaceHolder 2"/>
          <p:cNvSpPr>
            <a:spLocks noGrp="1"/>
          </p:cNvSpPr>
          <p:nvPr>
            <p:ph type="body"/>
          </p:nvPr>
        </p:nvSpPr>
        <p:spPr>
          <a:xfrm>
            <a:off x="838080" y="365040"/>
            <a:ext cx="7733520" cy="581112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9" name="PlaceHolder 3"/>
          <p:cNvSpPr>
            <a:spLocks noGrp="1"/>
          </p:cNvSpPr>
          <p:nvPr>
            <p:ph type="dt" idx="16"/>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0" name="PlaceHolder 4"/>
          <p:cNvSpPr>
            <a:spLocks noGrp="1"/>
          </p:cNvSpPr>
          <p:nvPr>
            <p:ph type="ftr" idx="1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1" name="PlaceHolder 5"/>
          <p:cNvSpPr>
            <a:spLocks noGrp="1"/>
          </p:cNvSpPr>
          <p:nvPr>
            <p:ph type="sldNum" idx="1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53823E0-B766-4CC2-98D5-0B809874FDB4}"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3" name="PlaceHolder 2"/>
          <p:cNvSpPr>
            <a:spLocks noGrp="1"/>
          </p:cNvSpPr>
          <p:nvPr>
            <p:ph type="body"/>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4" name="PlaceHolder 3"/>
          <p:cNvSpPr>
            <a:spLocks noGrp="1"/>
          </p:cNvSpPr>
          <p:nvPr>
            <p:ph type="dt" idx="19"/>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5" name="PlaceHolder 4"/>
          <p:cNvSpPr>
            <a:spLocks noGrp="1"/>
          </p:cNvSpPr>
          <p:nvPr>
            <p:ph type="ftr" idx="2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6" name="PlaceHolder 5"/>
          <p:cNvSpPr>
            <a:spLocks noGrp="1"/>
          </p:cNvSpPr>
          <p:nvPr>
            <p:ph type="sldNum" idx="2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972BC14-68E3-4176-8B98-D5CE6F64E3EC}"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831960" y="1709640"/>
            <a:ext cx="10514880" cy="285192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38" name="PlaceHolder 2"/>
          <p:cNvSpPr>
            <a:spLocks noGrp="1"/>
          </p:cNvSpPr>
          <p:nvPr>
            <p:ph type="body"/>
          </p:nvPr>
        </p:nvSpPr>
        <p:spPr>
          <a:xfrm>
            <a:off x="831960" y="4589640"/>
            <a:ext cx="10514880" cy="1499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39" name="PlaceHolder 3"/>
          <p:cNvSpPr>
            <a:spLocks noGrp="1"/>
          </p:cNvSpPr>
          <p:nvPr>
            <p:ph type="dt" idx="22"/>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0" name="PlaceHolder 4"/>
          <p:cNvSpPr>
            <a:spLocks noGrp="1"/>
          </p:cNvSpPr>
          <p:nvPr>
            <p:ph type="ftr" idx="2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1" name="PlaceHolder 5"/>
          <p:cNvSpPr>
            <a:spLocks noGrp="1"/>
          </p:cNvSpPr>
          <p:nvPr>
            <p:ph type="sldNum" idx="2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BE590902-5382-4758-BCE6-B1650DD2B051}"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3" name="PlaceHolder 2"/>
          <p:cNvSpPr>
            <a:spLocks noGrp="1"/>
          </p:cNvSpPr>
          <p:nvPr>
            <p:ph type="body"/>
          </p:nvPr>
        </p:nvSpPr>
        <p:spPr>
          <a:xfrm>
            <a:off x="838080" y="1825560"/>
            <a:ext cx="518076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4" name="PlaceHolder 3"/>
          <p:cNvSpPr>
            <a:spLocks noGrp="1"/>
          </p:cNvSpPr>
          <p:nvPr>
            <p:ph type="body"/>
          </p:nvPr>
        </p:nvSpPr>
        <p:spPr>
          <a:xfrm>
            <a:off x="6172200" y="1825560"/>
            <a:ext cx="518076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5" name="PlaceHolder 4"/>
          <p:cNvSpPr>
            <a:spLocks noGrp="1"/>
          </p:cNvSpPr>
          <p:nvPr>
            <p:ph type="dt" idx="25"/>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6" name="PlaceHolder 5"/>
          <p:cNvSpPr>
            <a:spLocks noGrp="1"/>
          </p:cNvSpPr>
          <p:nvPr>
            <p:ph type="ftr" idx="2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7" name="PlaceHolder 6"/>
          <p:cNvSpPr>
            <a:spLocks noGrp="1"/>
          </p:cNvSpPr>
          <p:nvPr>
            <p:ph type="sldNum" idx="2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EAFC283-B6FB-4A86-BB07-699D9CE79454}"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www.wilmu.edu/edtech/documents/the-science-of-effective-presenations---prezi-vs-powerpoint.pdf" TargetMode="External"/><Relationship Id="rId2" Type="http://schemas.openxmlformats.org/officeDocument/2006/relationships/image" Target="../media/image3.png"/><Relationship Id="rId3" Type="http://schemas.openxmlformats.org/officeDocument/2006/relationships/slideLayout" Target="../slideLayouts/slideLayout7.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s://www.wilmu.edu/edtech/documents/the-science-of-effective-presenations---prezi-vs-powerpoint.pdf" TargetMode="External"/><Relationship Id="rId2" Type="http://schemas.openxmlformats.org/officeDocument/2006/relationships/image" Target="../media/image3.png"/><Relationship Id="rId3" Type="http://schemas.openxmlformats.org/officeDocument/2006/relationships/image" Target="../media/image9.png"/><Relationship Id="rId4" Type="http://schemas.openxmlformats.org/officeDocument/2006/relationships/slideLayout" Target="../slideLayouts/slideLayout7.xml"/><Relationship Id="rId5"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hyperlink" Target="https://www.wilmu.edu/edtech/documents/the-science-of-effective-presenations---prezi-vs-powerpoint.pdf" TargetMode="Externa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slideLayout" Target="../slideLayouts/slideLayout7.xml"/><Relationship Id="rId5"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hyperlink" Target="https://www.wilmu.edu/edtech/documents/the-science-of-effective-presenations---prezi-vs-powerpoint.pdf" TargetMode="Externa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slideLayout" Target="../slideLayouts/slideLayout7.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https://www.edwardtufte.com/tufte/books_vdqi" TargetMode="External"/><Relationship Id="rId2" Type="http://schemas.openxmlformats.org/officeDocument/2006/relationships/image" Target="../media/image3.png"/><Relationship Id="rId3" Type="http://schemas.openxmlformats.org/officeDocument/2006/relationships/slideLayout" Target="../slideLayouts/slideLayout7.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hyperlink" Target="https://www.edwardtufte.com/tufte/books_vdqi" TargetMode="External"/><Relationship Id="rId2" Type="http://schemas.openxmlformats.org/officeDocument/2006/relationships/image" Target="../media/image3.png"/><Relationship Id="rId3" Type="http://schemas.openxmlformats.org/officeDocument/2006/relationships/slideLayout" Target="../slideLayouts/slideLayout7.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edwardtufte.com/tufte/books_vdqi" TargetMode="Externa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slideLayout" Target="../slideLayouts/slideLayout7.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hyperlink" Target="https://www.edwardtufte.com/tufte/books_vdqi" TargetMode="Externa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slideLayout" Target="../slideLayouts/slideLayout7.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www.edwardtufte.com/tufte/books_vdqi" TargetMode="External"/><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slideLayout" Target="../slideLayouts/slideLayout7.xml"/><Relationship Id="rId6"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www.edwardtufte.com/tufte/books_vdqi" TargetMode="External"/><Relationship Id="rId3" Type="http://schemas.openxmlformats.org/officeDocument/2006/relationships/image" Target="../media/image3.png"/><Relationship Id="rId4" Type="http://schemas.openxmlformats.org/officeDocument/2006/relationships/slideLayout" Target="../slideLayouts/slideLayout7.xml"/><Relationship Id="rId5"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hyperlink" Target="https://www.edwardtufte.com/tufte/books_vdqi" TargetMode="External"/><Relationship Id="rId2" Type="http://schemas.openxmlformats.org/officeDocument/2006/relationships/image" Target="../media/image3.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Layout" Target="../slideLayouts/slideLayout7.xml"/><Relationship Id="rId6"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hyperlink" Target="https://www.edwardtufte.com/tufte/books_vdqi" TargetMode="External"/><Relationship Id="rId3" Type="http://schemas.openxmlformats.org/officeDocument/2006/relationships/image" Target="../media/image3.png"/><Relationship Id="rId4" Type="http://schemas.openxmlformats.org/officeDocument/2006/relationships/slideLayout" Target="../slideLayouts/slideLayout7.xml"/><Relationship Id="rId5"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hyperlink" Target="https://www.edwardtufte.com/tufte/books_vdqi" TargetMode="Externa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slideLayout" Target="../slideLayouts/slideLayout7.xml"/><Relationship Id="rId6"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hyperlink" Target="https://www.edwardtufte.com/tufte/books_vdqi" TargetMode="Externa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slideLayout" Target="../slideLayouts/slideLayout7.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www.edwardtufte.com/tufte/books_vdqi" TargetMode="External"/><Relationship Id="rId2" Type="http://schemas.openxmlformats.org/officeDocument/2006/relationships/image" Target="../media/image3.png"/><Relationship Id="rId3" Type="http://schemas.openxmlformats.org/officeDocument/2006/relationships/image" Target="../media/image26.png"/><Relationship Id="rId4" Type="http://schemas.openxmlformats.org/officeDocument/2006/relationships/hyperlink" Target="https://www.edwardtufte.com/tufte/books_vdqi" TargetMode="External"/><Relationship Id="rId5" Type="http://schemas.openxmlformats.org/officeDocument/2006/relationships/slideLayout" Target="../slideLayouts/slideLayout7.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hyperlink" Target="https://arxiv.org/pdf/2108.02497.pdf" TargetMode="External"/><Relationship Id="rId2" Type="http://schemas.openxmlformats.org/officeDocument/2006/relationships/image" Target="../media/image3.png"/><Relationship Id="rId3" Type="http://schemas.openxmlformats.org/officeDocument/2006/relationships/slideLayout" Target="../slideLayouts/slideLayout7.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hyperlink" Target="https://www.reddit.com/r/MachineLearning/comments/vd96u0/d_what_is_considered_to_be_a_bad_research_paper/" TargetMode="External"/><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Layout" Target="../slideLayouts/slideLayout7.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hyperlink" Target="https://www.reddit.com/r/MachineLearning/comments/vd96u0/d_what_is_considered_to_be_a_bad_research_paper/" TargetMode="External"/><Relationship Id="rId2" Type="http://schemas.openxmlformats.org/officeDocument/2006/relationships/image" Target="../media/image3.png"/><Relationship Id="rId3" Type="http://schemas.openxmlformats.org/officeDocument/2006/relationships/image" Target="../media/image27.png"/><Relationship Id="rId4" Type="http://schemas.openxmlformats.org/officeDocument/2006/relationships/slideLayout" Target="../slideLayouts/slideLayout7.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hyperlink" Target="https://www.smbc-comics.com/comic/a-guide-to-science-writing" TargetMode="External"/><Relationship Id="rId3" Type="http://schemas.openxmlformats.org/officeDocument/2006/relationships/image" Target="../media/image3.png"/><Relationship Id="rId4" Type="http://schemas.openxmlformats.org/officeDocument/2006/relationships/slideLayout" Target="../slideLayouts/slideLayout7.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hyperlink" Target="https://reader.elsevier.com/reader/sd/pii/S0304389421021099?token=F6C10ADCAD2C900F2B703008F92EB40FB12B56BB217EBA536732266D435627D04F6DDC09A6D2F81025A7E5013F1C63C8&amp;originRegion=us-east-1&amp;originCreation=20220622000450" TargetMode="External"/><Relationship Id="rId2" Type="http://schemas.openxmlformats.org/officeDocument/2006/relationships/hyperlink" Target="https://reader.elsevier.com/reader/sd/pii/S0304389421021099?token=F6C10ADCAD2C900F2B703008F92EB40FB12B56BB217EBA536732266D435627D04F6DDC09A6D2F81025A7E5013F1C63C8&amp;originRegion=us-east-1&amp;originCreation=20220622000450" TargetMode="External"/><Relationship Id="rId3" Type="http://schemas.openxmlformats.org/officeDocument/2006/relationships/image" Target="../media/image3.png"/><Relationship Id="rId4" Type="http://schemas.openxmlformats.org/officeDocument/2006/relationships/slideLayout" Target="../slideLayouts/slideLayout7.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hyperlink" Target="https://www.edwardtufte.com/tufte/books_vdqi" TargetMode="External"/><Relationship Id="rId2" Type="http://schemas.openxmlformats.org/officeDocument/2006/relationships/hyperlink" Target="https://en.wikipedia.org/wiki/Edward_Tufte" TargetMode="External"/><Relationship Id="rId3" Type="http://schemas.openxmlformats.org/officeDocument/2006/relationships/image" Target="../media/image4.jpeg"/><Relationship Id="rId4" Type="http://schemas.openxmlformats.org/officeDocument/2006/relationships/image" Target="../media/image3.png"/><Relationship Id="rId5" Type="http://schemas.openxmlformats.org/officeDocument/2006/relationships/slideLayout" Target="../slideLayouts/slideLayout7.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hyperlink" Target="https://www.wilmu.edu/edtech/documents/the-science-of-effective-presenations---prezi-vs-powerpoint.pdf" TargetMode="External"/><Relationship Id="rId2" Type="http://schemas.openxmlformats.org/officeDocument/2006/relationships/hyperlink" Target="https://www.martinsights.com/?p=1256" TargetMode="External"/><Relationship Id="rId3" Type="http://schemas.openxmlformats.org/officeDocument/2006/relationships/hyperlink" Target="https://hbr.org/2020/02/present-your-data-like-a-pro" TargetMode="External"/><Relationship Id="rId4" Type="http://schemas.openxmlformats.org/officeDocument/2006/relationships/hyperlink" Target="https://grigorisg9gr.github.io/machine%20learning/research%20paper/how-to-write-a-research-paper-in-machine-learning/" TargetMode="External"/><Relationship Id="rId5" Type="http://schemas.openxmlformats.org/officeDocument/2006/relationships/hyperlink" Target="https://github.com/cs109/2015/blob/master/Lectures/20-Presentations.pdf" TargetMode="External"/><Relationship Id="rId6" Type="http://schemas.openxmlformats.org/officeDocument/2006/relationships/hyperlink" Target="https://github.com/cs109/2015/blob/master/Lectures/06-StoryTelling.pdf" TargetMode="External"/><Relationship Id="rId7" Type="http://schemas.openxmlformats.org/officeDocument/2006/relationships/hyperlink" Target="https://www.slideshare.net/thecroaker/death-by-powerpoint" TargetMode="External"/><Relationship Id="rId8" Type="http://schemas.openxmlformats.org/officeDocument/2006/relationships/hyperlink" Target="https://grigorisg9gr.github.io/machine%20learning/research%20paper/how-to-write-a-research-paper-in-machine-learning/" TargetMode="External"/><Relationship Id="rId9" Type="http://schemas.openxmlformats.org/officeDocument/2006/relationships/hyperlink" Target="https://paperswithcode.com/" TargetMode="External"/><Relationship Id="rId10" Type="http://schemas.openxmlformats.org/officeDocument/2006/relationships/image" Target="../media/image29.png"/><Relationship Id="rId11" Type="http://schemas.openxmlformats.org/officeDocument/2006/relationships/slideLayout" Target="../slideLayouts/slideLayout18.xml"/><Relationship Id="rId1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hyperlink" Target="https://towardsdatascience.com/writing-more-successful-machine-learning-research-papers-39863ca9ea90" TargetMode="External"/><Relationship Id="rId2" Type="http://schemas.openxmlformats.org/officeDocument/2006/relationships/hyperlink" Target="https://www.fda.gov/files/medical%20devices/published/US-FDA-Artificial-Intelligence-and-Machine-Learning-Discussion-Paper.pdf" TargetMode="External"/><Relationship Id="rId3" Type="http://schemas.openxmlformats.org/officeDocument/2006/relationships/hyperlink" Target="http://sshttps:/arxiv.org/pdf/2108.02497.pdf" TargetMode="External"/><Relationship Id="rId4" Type="http://schemas.openxmlformats.org/officeDocument/2006/relationships/hyperlink" Target="https://www.ic.unicamp.br/~ra023169/publications/misc1.pdf" TargetMode="External"/><Relationship Id="rId5" Type="http://schemas.openxmlformats.org/officeDocument/2006/relationships/hyperlink" Target="https://www.approximatelycorrect.com/2018/01/29/heuristics-technical-scientific-writing-machine-learning-perspective/" TargetMode="External"/><Relationship Id="rId6" Type="http://schemas.openxmlformats.org/officeDocument/2006/relationships/hyperlink" Target="https://www.edwardtufte.com/tufte/books_vdqi" TargetMode="External"/><Relationship Id="rId7" Type="http://schemas.openxmlformats.org/officeDocument/2006/relationships/image" Target="../media/image29.png"/><Relationship Id="rId8" Type="http://schemas.openxmlformats.org/officeDocument/2006/relationships/slideLayout" Target="../slideLayouts/slideLayout18.xml"/><Relationship Id="rId9"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hyperlink" Target="https://en.wikipedia.org/wiki/Dunking_(biscuit)#/media/File:Dunking_a_biscuit.jpg" TargetMode="External"/><Relationship Id="rId4" Type="http://schemas.openxmlformats.org/officeDocument/2006/relationships/hyperlink" Target="https://www.istockphoto.com/photos/thanksgiving-feast" TargetMode="External"/><Relationship Id="rId5" Type="http://schemas.openxmlformats.org/officeDocument/2006/relationships/slideLayout" Target="../slideLayouts/slideLayout7.xml"/>
</Relationships>
</file>

<file path=ppt/slides/_rels/slide3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hyperlink" Target="https://excalidraw.com/#room=adc8e9fbbc1d5149cc44,yQ8wfFWtHJyDCMnlc3chmA" TargetMode="Externa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7.xml"/>
</Relationships>
</file>

<file path=ppt/slides/_rels/slide36.xml.rels><?xml version="1.0" encoding="UTF-8"?>
<Relationships xmlns="http://schemas.openxmlformats.org/package/2006/relationships"><Relationship Id="rId1" Type="http://schemas.openxmlformats.org/officeDocument/2006/relationships/hyperlink" Target="https://medium.com/@springboard_ind/data-science-vs-data-analytics-how-to-decide-which-one-is-right-for-you-41e7bdec080e" TargetMode="External"/><Relationship Id="rId2" Type="http://schemas.openxmlformats.org/officeDocument/2006/relationships/image" Target="../media/image32.png"/><Relationship Id="rId3" Type="http://schemas.openxmlformats.org/officeDocument/2006/relationships/slideLayout" Target="../slideLayouts/slideLayout7.xml"/>
</Relationships>
</file>

<file path=ppt/slides/_rels/slide3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4.png"/><Relationship Id="rId3" Type="http://schemas.openxmlformats.org/officeDocument/2006/relationships/slideLayout" Target="../slideLayouts/slideLayout7.xml"/>
</Relationships>
</file>

<file path=ppt/slides/_rels/slide38.xml.rels><?xml version="1.0" encoding="UTF-8"?>
<Relationships xmlns="http://schemas.openxmlformats.org/package/2006/relationships"><Relationship Id="rId1" Type="http://schemas.openxmlformats.org/officeDocument/2006/relationships/hyperlink" Target="https://tinyurl.com/hnd5ptz3" TargetMode="External"/><Relationship Id="rId2" Type="http://schemas.openxmlformats.org/officeDocument/2006/relationships/hyperlink" Target="https://en.wikipedia.org/wiki/Turing_test" TargetMode="External"/><Relationship Id="rId3" Type="http://schemas.openxmlformats.org/officeDocument/2006/relationships/hyperlink" Target="https://www.csee.umbc.edu/courses/471/papers/turing.pdf" TargetMode="External"/><Relationship Id="rId4" Type="http://schemas.openxmlformats.org/officeDocument/2006/relationships/hyperlink" Target="https://www.vectorstock.com/royalty-free-vector/artificial-intelligence-ai-icon-ai-brain-concept-vector-23864074" TargetMode="External"/><Relationship Id="rId5" Type="http://schemas.openxmlformats.org/officeDocument/2006/relationships/image" Target="../media/image35.png"/><Relationship Id="rId6" Type="http://schemas.openxmlformats.org/officeDocument/2006/relationships/slideLayout" Target="../slideLayouts/slideLayout7.xml"/>
</Relationships>
</file>

<file path=ppt/slides/_rels/slide39.xml.rels><?xml version="1.0" encoding="UTF-8"?>
<Relationships xmlns="http://schemas.openxmlformats.org/package/2006/relationships"><Relationship Id="rId1" Type="http://schemas.openxmlformats.org/officeDocument/2006/relationships/hyperlink" Target="https://www.youtube.com/watch?v=3wLqsRLvV-c" TargetMode="External"/><Relationship Id="rId2" Type="http://schemas.openxmlformats.org/officeDocument/2006/relationships/video" Target="https://www.youtube.com/embed/3wLqsRLvV-c?feature=oembed" TargetMode="External"/><Relationship Id="rId3" Type="http://schemas.microsoft.com/office/2007/relationships/media" Target="https://www.youtube.com/embed/3wLqsRLvV-c?feature=oembed" TargetMode="External"/><Relationship Id="rId4" Type="http://schemas.openxmlformats.org/officeDocument/2006/relationships/image" Target="../media/image36.jpeg"/><Relationship Id="rId5" Type="http://schemas.openxmlformats.org/officeDocument/2006/relationships/image" Target="../media/image32.png"/><Relationship Id="rId6" Type="http://schemas.openxmlformats.org/officeDocument/2006/relationships/slideLayout" Target="../slideLayouts/slideLayout7.xml"/>
</Relationships>
</file>

<file path=ppt/slides/_rels/slide4.xml.rels><?xml version="1.0" encoding="UTF-8"?>
<Relationships xmlns="http://schemas.openxmlformats.org/package/2006/relationships"><Relationship Id="rId1" Type="http://schemas.openxmlformats.org/officeDocument/2006/relationships/hyperlink" Target="https://medriscoll.com/2009/05/27/the-three-sexy-skills-of-data-geeks/" TargetMode="External"/><Relationship Id="rId2" Type="http://schemas.openxmlformats.org/officeDocument/2006/relationships/hyperlink" Target="https://medriscoll.com/2009/05/27/the-three-sexy-skills-of-data-geeks/" TargetMode="External"/><Relationship Id="rId3" Type="http://schemas.openxmlformats.org/officeDocument/2006/relationships/image" Target="../media/image3.png"/><Relationship Id="rId4" Type="http://schemas.openxmlformats.org/officeDocument/2006/relationships/slideLayout" Target="../slideLayouts/slideLayout18.xml"/><Relationship Id="rId5"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noiselab.ucsd.edu/ECE228/Murphy_Machine_Learning.pdf" TargetMode="External"/><Relationship Id="rId2" Type="http://schemas.openxmlformats.org/officeDocument/2006/relationships/hyperlink" Target="https://www.statlearning.com/" TargetMode="External"/><Relationship Id="rId3" Type="http://schemas.openxmlformats.org/officeDocument/2006/relationships/hyperlink" Target="https://www.edureka.co/blog/knn-algorithm-in-r/" TargetMode="External"/><Relationship Id="rId4" Type="http://schemas.openxmlformats.org/officeDocument/2006/relationships/image" Target="../media/image37.png"/><Relationship Id="rId5" Type="http://schemas.openxmlformats.org/officeDocument/2006/relationships/slideLayout" Target="../slideLayouts/slideLayout7.xml"/>
</Relationships>
</file>

<file path=ppt/slides/_rels/slide41.xml.rels><?xml version="1.0" encoding="UTF-8"?>
<Relationships xmlns="http://schemas.openxmlformats.org/package/2006/relationships"><Relationship Id="rId1" Type="http://schemas.openxmlformats.org/officeDocument/2006/relationships/hyperlink" Target="https://machinelearningmastery.com/what-is-deep-learning/" TargetMode="External"/><Relationship Id="rId2" Type="http://schemas.openxmlformats.org/officeDocument/2006/relationships/hyperlink" Target="https://tinyurl.com/23hrjeca" TargetMode="External"/><Relationship Id="rId3" Type="http://schemas.openxmlformats.org/officeDocument/2006/relationships/image" Target="../media/image38.png"/><Relationship Id="rId4" Type="http://schemas.openxmlformats.org/officeDocument/2006/relationships/slideLayout" Target="../slideLayouts/slideLayout7.xml"/>
</Relationships>
</file>

<file path=ppt/slides/_rels/slide42.xml.rels><?xml version="1.0" encoding="UTF-8"?>
<Relationships xmlns="http://schemas.openxmlformats.org/package/2006/relationships"><Relationship Id="rId1" Type="http://schemas.openxmlformats.org/officeDocument/2006/relationships/hyperlink" Target="https://www.youtube.com/watch?v=bDAyquF-BrQ" TargetMode="External"/><Relationship Id="rId2" Type="http://schemas.openxmlformats.org/officeDocument/2006/relationships/hyperlink" Target="https://youtu.be/6M5VXKLf4D4" TargetMode="External"/><Relationship Id="rId3" Type="http://schemas.openxmlformats.org/officeDocument/2006/relationships/video" Target="https://www.youtube.com/embed/bDAyquF-BrQ?feature=oembed" TargetMode="External"/><Relationship Id="rId4" Type="http://schemas.microsoft.com/office/2007/relationships/media" Target="https://www.youtube.com/embed/bDAyquF-BrQ?feature=oembed" TargetMode="External"/><Relationship Id="rId5" Type="http://schemas.openxmlformats.org/officeDocument/2006/relationships/image" Target="../media/image39.jpeg"/><Relationship Id="rId6" Type="http://schemas.openxmlformats.org/officeDocument/2006/relationships/image" Target="../media/image32.png"/><Relationship Id="rId7" Type="http://schemas.openxmlformats.org/officeDocument/2006/relationships/slideLayout" Target="../slideLayouts/slideLayout7.xml"/>
</Relationships>
</file>

<file path=ppt/slides/_rels/slide4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7.xml"/>
</Relationships>
</file>

<file path=ppt/slides/_rels/slide44.xml.rels><?xml version="1.0" encoding="UTF-8"?>
<Relationships xmlns="http://schemas.openxmlformats.org/package/2006/relationships"><Relationship Id="rId1" Type="http://schemas.openxmlformats.org/officeDocument/2006/relationships/hyperlink" Target="https://www.instagram.com/sandserifcomics/" TargetMode="External"/><Relationship Id="rId2" Type="http://schemas.openxmlformats.org/officeDocument/2006/relationships/image" Target="../media/image40.jpeg"/><Relationship Id="rId3" Type="http://schemas.openxmlformats.org/officeDocument/2006/relationships/image" Target="../media/image32.png"/><Relationship Id="rId4" Type="http://schemas.openxmlformats.org/officeDocument/2006/relationships/slideLayout" Target="../slideLayouts/slideLayout7.xml"/>
</Relationships>
</file>

<file path=ppt/slides/_rels/slide4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41.png"/><Relationship Id="rId3" Type="http://schemas.openxmlformats.org/officeDocument/2006/relationships/hyperlink" Target="https://hastie.su.domains/ISLR2/ISLRv2_website.pdf" TargetMode="External"/><Relationship Id="rId4" Type="http://schemas.openxmlformats.org/officeDocument/2006/relationships/slideLayout" Target="../slideLayouts/slideLayout7.xml"/>
</Relationships>
</file>

<file path=ppt/slides/_rels/slide4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42.png"/><Relationship Id="rId3" Type="http://schemas.openxmlformats.org/officeDocument/2006/relationships/hyperlink" Target="https://hastie.su.domains/ISLR2/ISLRv2_website.pdf" TargetMode="External"/><Relationship Id="rId4" Type="http://schemas.openxmlformats.org/officeDocument/2006/relationships/slideLayout" Target="../slideLayouts/slideLayout7.xml"/>
</Relationships>
</file>

<file path=ppt/slides/_rels/slide4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hyperlink" Target="https://hastie.su.domains/ISLR2/ISLRv2_website.pdf" TargetMode="External"/><Relationship Id="rId3" Type="http://schemas.openxmlformats.org/officeDocument/2006/relationships/slideLayout" Target="../slideLayouts/slideLayout7.xml"/>
</Relationships>
</file>

<file path=ppt/slides/_rels/slide4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43.png"/><Relationship Id="rId3" Type="http://schemas.openxmlformats.org/officeDocument/2006/relationships/slideLayout" Target="../slideLayouts/slideLayout7.xml"/>
</Relationships>
</file>

<file path=ppt/slides/_rels/slide49.xml.rels><?xml version="1.0" encoding="UTF-8"?>
<Relationships xmlns="http://schemas.openxmlformats.org/package/2006/relationships"><Relationship Id="rId1" Type="http://schemas.openxmlformats.org/officeDocument/2006/relationships/hyperlink" Target="http://incompleteideas.net/book/RLbook2020.pdf" TargetMode="External"/><Relationship Id="rId2" Type="http://schemas.openxmlformats.org/officeDocument/2006/relationships/slideLayout" Target="../slideLayouts/slideLayout7.xml"/>
</Relationships>
</file>

<file path=ppt/slides/_rels/slide5.xml.rels><?xml version="1.0" encoding="UTF-8"?>
<Relationships xmlns="http://schemas.openxmlformats.org/package/2006/relationships"><Relationship Id="rId1" Type="http://schemas.openxmlformats.org/officeDocument/2006/relationships/hyperlink" Target="https://www.wilmu.edu/edtech/documents/the-science-of-effective-presenations---prezi-vs-powerpoint.pdf" TargetMode="External"/><Relationship Id="rId2" Type="http://schemas.openxmlformats.org/officeDocument/2006/relationships/image" Target="../media/image3.png"/><Relationship Id="rId3" Type="http://schemas.openxmlformats.org/officeDocument/2006/relationships/slideLayout" Target="../slideLayouts/slideLayout7.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44.png"/><Relationship Id="rId3" Type="http://schemas.openxmlformats.org/officeDocument/2006/relationships/slideLayout" Target="../slideLayouts/slideLayout7.xml"/><Relationship Id="rId4"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hyperlink" Target="https://www.mathworks.com/help/stats/machine-learning-in-matlab.html" TargetMode="External"/><Relationship Id="rId3" Type="http://schemas.openxmlformats.org/officeDocument/2006/relationships/hyperlink" Target="https://cloud.google.com/ai-platform/docs/ml-solutions-overview?hl=en" TargetMode="External"/><Relationship Id="rId4" Type="http://schemas.openxmlformats.org/officeDocument/2006/relationships/image" Target="../media/image45.png"/><Relationship Id="rId5" Type="http://schemas.openxmlformats.org/officeDocument/2006/relationships/image" Target="../media/image46.svg"/><Relationship Id="rId6" Type="http://schemas.openxmlformats.org/officeDocument/2006/relationships/slideLayout" Target="../slideLayouts/slideLayout7.xml"/>
</Relationships>
</file>

<file path=ppt/slides/_rels/slide5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hyperlink" Target="https://towardsdatascience.com/machine-learning-does-not-magically-solve-your-problems-5ae0bd3269c0" TargetMode="External"/><Relationship Id="rId3" Type="http://schemas.openxmlformats.org/officeDocument/2006/relationships/slideLayout" Target="../slideLayouts/slideLayout7.xml"/><Relationship Id="rId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mitsloan.mit.edu/ideas-made-to-matter/machine-learning-explained" TargetMode="External"/><Relationship Id="rId2" Type="http://schemas.openxmlformats.org/officeDocument/2006/relationships/image" Target="../media/image47.jpeg"/><Relationship Id="rId3" Type="http://schemas.openxmlformats.org/officeDocument/2006/relationships/slideLayout" Target="../slideLayouts/slideLayout7.xml"/>
</Relationships>
</file>

<file path=ppt/slides/_rels/slide5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hyperlink" Target="https://www.mathworks.com/help/stats/machine-learning-in-matlab.html" TargetMode="External"/><Relationship Id="rId3" Type="http://schemas.openxmlformats.org/officeDocument/2006/relationships/hyperlink" Target="https://cloud.google.com/ai-platform/docs/ml-solutions-overview?hl=en" TargetMode="External"/><Relationship Id="rId4" Type="http://schemas.openxmlformats.org/officeDocument/2006/relationships/slideLayout" Target="../slideLayouts/slideLayout7.xml"/>
</Relationships>
</file>

<file path=ppt/slides/_rels/slide55.xml.rels><?xml version="1.0" encoding="UTF-8"?>
<Relationships xmlns="http://schemas.openxmlformats.org/package/2006/relationships"><Relationship Id="rId1" Type="http://schemas.openxmlformats.org/officeDocument/2006/relationships/hyperlink" Target="https://docs.microsoft.com/en-us/windows/ai/windows-ml/what-is-a-machine-learning-model" TargetMode="External"/><Relationship Id="rId2" Type="http://schemas.openxmlformats.org/officeDocument/2006/relationships/hyperlink" Target="https://databricks.com/glossary/machine-learning-models" TargetMode="External"/><Relationship Id="rId3" Type="http://schemas.openxmlformats.org/officeDocument/2006/relationships/hyperlink" Target="https://towardsdatascience.com/all-machine-learning-models-explained-in-6-minutes-9fe30ff6776a" TargetMode="External"/><Relationship Id="rId4" Type="http://schemas.openxmlformats.org/officeDocument/2006/relationships/hyperlink" Target="https://www.javatpoint.com/machine-learning-models" TargetMode="External"/><Relationship Id="rId5" Type="http://schemas.openxmlformats.org/officeDocument/2006/relationships/hyperlink" Target="https://towardsdatascience.com/problem-solving-as-data-scientist-a-case-study-49296d8cd7b7" TargetMode="External"/><Relationship Id="rId6" Type="http://schemas.openxmlformats.org/officeDocument/2006/relationships/hyperlink" Target="https://www.simplilearn.com/tutorials/machine-learning-tutorial/machine-learning-interview-questions" TargetMode="External"/><Relationship Id="rId7" Type="http://schemas.openxmlformats.org/officeDocument/2006/relationships/hyperlink" Target="https://www.mathworks.com/help/stats/machine-learning-in-matlab.html" TargetMode="External"/><Relationship Id="rId8" Type="http://schemas.openxmlformats.org/officeDocument/2006/relationships/hyperlink" Target="https://towardsdatascience.com/workflow-of-a-machine-learning-project-ec1dba419b94" TargetMode="External"/><Relationship Id="rId9" Type="http://schemas.openxmlformats.org/officeDocument/2006/relationships/image" Target="../media/image29.png"/><Relationship Id="rId10" Type="http://schemas.openxmlformats.org/officeDocument/2006/relationships/slideLayout" Target="../slideLayouts/slideLayout18.xml"/><Relationship Id="rId11"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hyperlink" Target="https://developers.google.com/machine-learning/crash-course/ml-intro" TargetMode="External"/><Relationship Id="rId2" Type="http://schemas.openxmlformats.org/officeDocument/2006/relationships/hyperlink" Target="https://github.com/cs109/2015/tree/master/Lectures" TargetMode="External"/><Relationship Id="rId3" Type="http://schemas.openxmlformats.org/officeDocument/2006/relationships/hyperlink" Target="https://carpentries-incubator.github.io/machine-learning-novice-sklearn/08-learn-more/index.html" TargetMode="External"/><Relationship Id="rId4" Type="http://schemas.openxmlformats.org/officeDocument/2006/relationships/hyperlink" Target="https://www.amazon.com/Machine-Learning-Probabilistic-Perspective-Computation/dp/0262018020/" TargetMode="External"/><Relationship Id="rId5" Type="http://schemas.openxmlformats.org/officeDocument/2006/relationships/hyperlink" Target="https://www.amazon.com/dp/1461468485" TargetMode="External"/><Relationship Id="rId6" Type="http://schemas.openxmlformats.org/officeDocument/2006/relationships/hyperlink" Target="https://www.statlearning.com/" TargetMode="External"/><Relationship Id="rId7" Type="http://schemas.openxmlformats.org/officeDocument/2006/relationships/hyperlink" Target="https://www.amazon.com/Practical-Statistics-Data-Scientists-Essential/dp/1491952962/" TargetMode="External"/><Relationship Id="rId8" Type="http://schemas.openxmlformats.org/officeDocument/2006/relationships/hyperlink" Target="https://www.amazon.com/Feature-Engineering-Machine-Learning-Principles/dp/1491953241/ref=pd_sbs_2/138-2085880-9384667?pd_rd_w=TrXwh&amp;pf_rd_p=23e9c531-a4f3-4198-b456-2bff73f4055a&amp;pf_rd_r=ME0W5H53RK1MD3EQW61T&amp;pd_rd_r=95c7be24-8e1b-4a8f-95f1-46720a92f5c0&amp;pd_rd_wg=LorEa&amp;pd_rd_i=1491953241&amp;psc=1" TargetMode="External"/><Relationship Id="rId9" Type="http://schemas.openxmlformats.org/officeDocument/2006/relationships/hyperlink" Target="https://www.youtube.com/watch?v=yR2wWQYiVKM" TargetMode="External"/><Relationship Id="rId10" Type="http://schemas.openxmlformats.org/officeDocument/2006/relationships/image" Target="../media/image29.png"/><Relationship Id="rId11" Type="http://schemas.openxmlformats.org/officeDocument/2006/relationships/slideLayout" Target="../slideLayouts/slideLayout18.xml"/><Relationship Id="rId12" Type="http://schemas.openxmlformats.org/officeDocument/2006/relationships/notesSlide" Target="../notesSlides/notesSlide56.xml"/>
</Relationships>
</file>

<file path=ppt/slides/_rels/slide6.xml.rels><?xml version="1.0" encoding="UTF-8"?>
<Relationships xmlns="http://schemas.openxmlformats.org/package/2006/relationships"><Relationship Id="rId1" Type="http://schemas.openxmlformats.org/officeDocument/2006/relationships/hyperlink" Target="https://www.wilmu.edu/edtech/documents/the-science-of-effective-presenations---prezi-vs-powerpoint.pdf" TargetMode="Externa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7.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www.wilmu.edu/edtech/documents/the-science-of-effective-presenations---prezi-vs-powerpoint.pdf" TargetMode="External"/><Relationship Id="rId3" Type="http://schemas.openxmlformats.org/officeDocument/2006/relationships/hyperlink" Target="http://www.scientificamerican.com/article/the-secrets-of-storytelling/" TargetMode="External"/><Relationship Id="rId4" Type="http://schemas.openxmlformats.org/officeDocument/2006/relationships/image" Target="../media/image3.png"/><Relationship Id="rId5" Type="http://schemas.openxmlformats.org/officeDocument/2006/relationships/slideLayout" Target="../slideLayouts/slideLayout7.xml"/><Relationship Id="rId6"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www.wilmu.edu/edtech/documents/the-science-of-effective-presenations---prezi-vs-powerpoint.pdf" TargetMode="External"/><Relationship Id="rId2" Type="http://schemas.openxmlformats.org/officeDocument/2006/relationships/hyperlink" Target="http://www.scientificamerican.com/article/the-secrets-of-storytelling/" TargetMode="Externa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slideLayout" Target="../slideLayouts/slideLayout7.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3.png"/><Relationship Id="rId3" Type="http://schemas.openxmlformats.org/officeDocument/2006/relationships/slideLayout" Target="../slideLayouts/slideLayout7.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Picture 1" descr="Shape, arrow&#10;&#10;Description automatically generated"/>
          <p:cNvPicPr/>
          <p:nvPr/>
        </p:nvPicPr>
        <p:blipFill>
          <a:blip r:embed="rId1"/>
          <a:stretch/>
        </p:blipFill>
        <p:spPr>
          <a:xfrm>
            <a:off x="573120" y="1458720"/>
            <a:ext cx="11225880" cy="693360"/>
          </a:xfrm>
          <a:prstGeom prst="rect">
            <a:avLst/>
          </a:prstGeom>
          <a:noFill/>
          <a:ln w="0">
            <a:noFill/>
          </a:ln>
        </p:spPr>
      </p:pic>
      <p:sp>
        <p:nvSpPr>
          <p:cNvPr id="125" name="Rectangle 4"/>
          <p:cNvSpPr/>
          <p:nvPr/>
        </p:nvSpPr>
        <p:spPr>
          <a:xfrm>
            <a:off x="10191240" y="1462320"/>
            <a:ext cx="1608480" cy="67752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126" name="Picture 6" descr="Text&#10;&#10;Description automatically generated"/>
          <p:cNvPicPr/>
          <p:nvPr/>
        </p:nvPicPr>
        <p:blipFill>
          <a:blip r:embed="rId2"/>
          <a:stretch/>
        </p:blipFill>
        <p:spPr>
          <a:xfrm>
            <a:off x="4089240" y="3428280"/>
            <a:ext cx="4003200" cy="171180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6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Effective Presentations</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Use visuals to persuade the audience to take action</a:t>
            </a:r>
            <a:endParaRPr b="0" lang="en-US" sz="2100" strike="noStrike" u="none">
              <a:solidFill>
                <a:srgbClr val="000000"/>
              </a:solidFill>
              <a:effectLst/>
              <a:uFillTx/>
              <a:latin typeface="Arial"/>
            </a:endParaRPr>
          </a:p>
          <a:p>
            <a:pPr lvl="1" marL="80028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The mere use of visualizations increased audience action by 43%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Stories are more powerful than raw statistics</a:t>
            </a:r>
            <a:endParaRPr b="0" lang="en-US" sz="2100" strike="noStrike" u="none">
              <a:solidFill>
                <a:srgbClr val="000000"/>
              </a:solidFill>
              <a:effectLst/>
              <a:uFillTx/>
              <a:latin typeface="Arial"/>
            </a:endParaRPr>
          </a:p>
          <a:p>
            <a:pPr lvl="1" marL="80028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Data alone is too sterile to have an effect on emotional being such as humans; a story that brings vivid emotions out as a result of relatable information is much more effective</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Engaging the audience in the "conversation" (a.k.a. presentation) is key to success</a:t>
            </a:r>
            <a:endParaRPr b="0" lang="en-US" sz="2100" strike="noStrike" u="none">
              <a:solidFill>
                <a:srgbClr val="000000"/>
              </a:solidFill>
              <a:effectLst/>
              <a:uFillTx/>
              <a:latin typeface="Arial"/>
            </a:endParaRPr>
          </a:p>
          <a:p>
            <a:pPr lvl="1" marL="80028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 two-way exchange allows for a better understanding of each other's points of view/ needs and struggles, aids the audience feel as working towards a common mission/goal, and results in efficacy in the achievement of a particular desired action/outcome.</a:t>
            </a:r>
            <a:endParaRPr b="0" lang="en-US" sz="2100" strike="noStrike" u="none">
              <a:solidFill>
                <a:srgbClr val="000000"/>
              </a:solidFill>
              <a:effectLst/>
              <a:uFillTx/>
              <a:latin typeface="Arial"/>
            </a:endParaRPr>
          </a:p>
        </p:txBody>
      </p:sp>
      <p:sp>
        <p:nvSpPr>
          <p:cNvPr id="167" name="PlaceHolder 3"/>
          <p:cNvSpPr>
            <a:spLocks noGrp="1"/>
          </p:cNvSpPr>
          <p:nvPr>
            <p:ph type="ftr" idx="76"/>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Effective Presentations &lt;</a:t>
            </a:r>
            <a:r>
              <a:rPr b="0" lang="en-US" sz="1200" strike="noStrike" u="sng">
                <a:solidFill>
                  <a:schemeClr val="dk1">
                    <a:tint val="75000"/>
                  </a:schemeClr>
                </a:solidFill>
                <a:effectLst/>
                <a:uFillTx/>
                <a:latin typeface="Calibri"/>
                <a:ea typeface="Calibri"/>
                <a:hlinkClick r:id="rId1"/>
              </a:rPr>
              <a:t>https://www.wilmu.edu/edtech/documents/the-science-of-effective-presenations---prezi-vs-powerpoint.pdf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68" name="Picture 6" descr="Diagram&#10;&#10;Description automatically generated"/>
          <p:cNvPicPr/>
          <p:nvPr/>
        </p:nvPicPr>
        <p:blipFill>
          <a:blip r:embed="rId2"/>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7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Effective Presentations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rgbClr val="0246f2"/>
                </a:solidFill>
                <a:effectLst/>
                <a:uFillTx/>
                <a:latin typeface="Calibri"/>
                <a:ea typeface="Calibri"/>
              </a:rPr>
              <a:t>Visuals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700" strike="noStrike" u="none">
                <a:solidFill>
                  <a:schemeClr val="dk1"/>
                </a:solidFill>
                <a:effectLst/>
                <a:uFillTx/>
                <a:latin typeface="Calibri"/>
                <a:ea typeface="Calibri"/>
              </a:rPr>
              <a:t>The more visuals, the more memorable the presentation becomes</a:t>
            </a:r>
            <a:endParaRPr b="0" lang="en-US" sz="17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700" strike="noStrike" u="none">
                <a:solidFill>
                  <a:schemeClr val="dk1"/>
                </a:solidFill>
                <a:effectLst/>
                <a:uFillTx/>
                <a:latin typeface="Calibri"/>
                <a:ea typeface="Calibri"/>
              </a:rPr>
              <a:t>Visuals &gt; bullet points </a:t>
            </a:r>
            <a:endParaRPr b="0" lang="en-US" sz="17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700" strike="noStrike" u="none">
                <a:solidFill>
                  <a:schemeClr val="dk1"/>
                </a:solidFill>
                <a:effectLst/>
                <a:uFillTx/>
                <a:latin typeface="Calibri"/>
                <a:ea typeface="Calibri"/>
              </a:rPr>
              <a:t>Create a visual journey  (e.g. spatial relationships effective at recalling info) </a:t>
            </a:r>
            <a:endParaRPr b="0" lang="en-US" sz="1700" strike="noStrike" u="none">
              <a:solidFill>
                <a:srgbClr val="000000"/>
              </a:solidFill>
              <a:effectLst/>
              <a:uFillTx/>
              <a:latin typeface="Arial"/>
            </a:endParaRPr>
          </a:p>
        </p:txBody>
      </p:sp>
      <p:sp>
        <p:nvSpPr>
          <p:cNvPr id="171" name="PlaceHolder 3"/>
          <p:cNvSpPr>
            <a:spLocks noGrp="1"/>
          </p:cNvSpPr>
          <p:nvPr>
            <p:ph type="ftr" idx="77"/>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Effective Presentations &lt;</a:t>
            </a:r>
            <a:r>
              <a:rPr b="0" lang="en-US" sz="1200" strike="noStrike" u="sng">
                <a:solidFill>
                  <a:schemeClr val="dk1">
                    <a:tint val="75000"/>
                  </a:schemeClr>
                </a:solidFill>
                <a:effectLst/>
                <a:uFillTx/>
                <a:latin typeface="Calibri"/>
                <a:ea typeface="Calibri"/>
                <a:hlinkClick r:id="rId1"/>
              </a:rPr>
              <a:t>https://www.wilmu.edu/edtech/documents/the-science-of-effective-presenations---prezi-vs-powerpoint.pdf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72" name="Picture 6" descr="Diagram&#10;&#10;Description automatically generated"/>
          <p:cNvPicPr/>
          <p:nvPr/>
        </p:nvPicPr>
        <p:blipFill>
          <a:blip r:embed="rId2"/>
          <a:stretch/>
        </p:blipFill>
        <p:spPr>
          <a:xfrm>
            <a:off x="8892360" y="360720"/>
            <a:ext cx="2442240" cy="1598400"/>
          </a:xfrm>
          <a:prstGeom prst="rect">
            <a:avLst/>
          </a:prstGeom>
          <a:noFill/>
          <a:ln w="0">
            <a:noFill/>
          </a:ln>
        </p:spPr>
      </p:pic>
      <p:pic>
        <p:nvPicPr>
          <p:cNvPr id="173" name="Picture 6" descr="Application&#10;&#10;Description automatically generated"/>
          <p:cNvPicPr/>
          <p:nvPr/>
        </p:nvPicPr>
        <p:blipFill>
          <a:blip r:embed="rId3"/>
          <a:stretch/>
        </p:blipFill>
        <p:spPr>
          <a:xfrm>
            <a:off x="2355120" y="3617640"/>
            <a:ext cx="6815880" cy="285012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7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Effective Presentations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rgbClr val="0246f2"/>
                </a:solidFill>
                <a:effectLst/>
                <a:uFillTx/>
                <a:latin typeface="Calibri"/>
                <a:ea typeface="Calibri"/>
              </a:rPr>
              <a:t>Interactive Formats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700" strike="noStrike" u="none">
                <a:solidFill>
                  <a:schemeClr val="dk1"/>
                </a:solidFill>
                <a:effectLst/>
                <a:uFillTx/>
                <a:latin typeface="Calibri"/>
                <a:ea typeface="Calibri"/>
              </a:rPr>
              <a:t>Involve the audience in the presentation, for they will recall the information better and longer </a:t>
            </a:r>
            <a:endParaRPr b="0" lang="en-US" sz="1700" strike="noStrike" u="none">
              <a:solidFill>
                <a:srgbClr val="000000"/>
              </a:solidFill>
              <a:effectLst/>
              <a:uFillTx/>
              <a:latin typeface="Arial"/>
            </a:endParaRPr>
          </a:p>
        </p:txBody>
      </p:sp>
      <p:sp>
        <p:nvSpPr>
          <p:cNvPr id="176" name="PlaceHolder 3"/>
          <p:cNvSpPr>
            <a:spLocks noGrp="1"/>
          </p:cNvSpPr>
          <p:nvPr>
            <p:ph type="ftr" idx="78"/>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Effective Presentations &lt;</a:t>
            </a:r>
            <a:r>
              <a:rPr b="0" lang="en-US" sz="1200" strike="noStrike" u="sng">
                <a:solidFill>
                  <a:schemeClr val="dk1">
                    <a:tint val="75000"/>
                  </a:schemeClr>
                </a:solidFill>
                <a:effectLst/>
                <a:uFillTx/>
                <a:latin typeface="Calibri"/>
                <a:ea typeface="Calibri"/>
                <a:hlinkClick r:id="rId1"/>
              </a:rPr>
              <a:t>https://www.wilmu.edu/edtech/documents/the-science-of-effective-presenations---prezi-vs-powerpoint.pdf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77" name="Picture 6" descr="Diagram&#10;&#10;Description automatically generated"/>
          <p:cNvPicPr/>
          <p:nvPr/>
        </p:nvPicPr>
        <p:blipFill>
          <a:blip r:embed="rId2"/>
          <a:stretch/>
        </p:blipFill>
        <p:spPr>
          <a:xfrm>
            <a:off x="8892360" y="360720"/>
            <a:ext cx="2442240" cy="1598400"/>
          </a:xfrm>
          <a:prstGeom prst="rect">
            <a:avLst/>
          </a:prstGeom>
          <a:noFill/>
          <a:ln w="0">
            <a:noFill/>
          </a:ln>
        </p:spPr>
      </p:pic>
      <p:pic>
        <p:nvPicPr>
          <p:cNvPr id="178" name="Picture 7" descr="A picture containing text, clock&#10;&#10;Description automatically generated"/>
          <p:cNvPicPr/>
          <p:nvPr/>
        </p:nvPicPr>
        <p:blipFill>
          <a:blip r:embed="rId3"/>
          <a:stretch/>
        </p:blipFill>
        <p:spPr>
          <a:xfrm>
            <a:off x="4114800" y="3761640"/>
            <a:ext cx="2742480" cy="274248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8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Effective Presentations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rgbClr val="0246f2"/>
                </a:solidFill>
                <a:effectLst/>
                <a:uFillTx/>
                <a:latin typeface="Calibri"/>
                <a:ea typeface="Calibri"/>
              </a:rPr>
              <a:t>Storytelling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700" strike="noStrike" u="none">
                <a:solidFill>
                  <a:schemeClr val="dk1"/>
                </a:solidFill>
                <a:effectLst/>
                <a:uFillTx/>
                <a:latin typeface="Calibri"/>
                <a:ea typeface="Calibri"/>
              </a:rPr>
              <a:t>Start with "Who" (I.e. the audience)</a:t>
            </a:r>
            <a:endParaRPr b="0" lang="en-US" sz="17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700" strike="noStrike" u="none">
                <a:solidFill>
                  <a:schemeClr val="dk1"/>
                </a:solidFill>
                <a:effectLst/>
                <a:uFillTx/>
                <a:latin typeface="Calibri"/>
                <a:ea typeface="Calibri"/>
              </a:rPr>
              <a:t>Objectives</a:t>
            </a:r>
            <a:endParaRPr b="0" lang="en-US" sz="17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700" strike="noStrike" u="none">
                <a:solidFill>
                  <a:schemeClr val="dk1"/>
                </a:solidFill>
                <a:effectLst/>
                <a:uFillTx/>
                <a:latin typeface="Calibri"/>
                <a:ea typeface="Calibri"/>
              </a:rPr>
              <a:t>Story arc (beginning, middle, end) </a:t>
            </a:r>
            <a:endParaRPr b="0" lang="en-US" sz="17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700" strike="noStrike" u="none">
                <a:solidFill>
                  <a:schemeClr val="dk1"/>
                </a:solidFill>
                <a:effectLst/>
                <a:uFillTx/>
                <a:latin typeface="Calibri"/>
                <a:ea typeface="Calibri"/>
              </a:rPr>
              <a:t>Refine details</a:t>
            </a:r>
            <a:endParaRPr b="0" lang="en-US" sz="1700" strike="noStrike" u="none">
              <a:solidFill>
                <a:srgbClr val="000000"/>
              </a:solidFill>
              <a:effectLst/>
              <a:uFillTx/>
              <a:latin typeface="Arial"/>
            </a:endParaRPr>
          </a:p>
        </p:txBody>
      </p:sp>
      <p:sp>
        <p:nvSpPr>
          <p:cNvPr id="181" name="PlaceHolder 3"/>
          <p:cNvSpPr>
            <a:spLocks noGrp="1"/>
          </p:cNvSpPr>
          <p:nvPr>
            <p:ph type="ftr" idx="79"/>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Effective Presentations &lt;</a:t>
            </a:r>
            <a:r>
              <a:rPr b="0" lang="en-US" sz="1200" strike="noStrike" u="sng">
                <a:solidFill>
                  <a:schemeClr val="dk1">
                    <a:tint val="75000"/>
                  </a:schemeClr>
                </a:solidFill>
                <a:effectLst/>
                <a:uFillTx/>
                <a:latin typeface="Calibri"/>
                <a:ea typeface="Calibri"/>
                <a:hlinkClick r:id="rId1"/>
              </a:rPr>
              <a:t>https://www.wilmu.edu/edtech/documents/the-science-of-effective-presenations---prezi-vs-powerpoint.pdf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82" name="Picture 6" descr="Diagram&#10;&#10;Description automatically generated"/>
          <p:cNvPicPr/>
          <p:nvPr/>
        </p:nvPicPr>
        <p:blipFill>
          <a:blip r:embed="rId2"/>
          <a:stretch/>
        </p:blipFill>
        <p:spPr>
          <a:xfrm>
            <a:off x="8892360" y="360720"/>
            <a:ext cx="2442240" cy="1598400"/>
          </a:xfrm>
          <a:prstGeom prst="rect">
            <a:avLst/>
          </a:prstGeom>
          <a:noFill/>
          <a:ln w="0">
            <a:noFill/>
          </a:ln>
        </p:spPr>
      </p:pic>
      <p:pic>
        <p:nvPicPr>
          <p:cNvPr id="183" name="Picture 10" descr="A picture containing text&#10;&#10;Description automatically generated"/>
          <p:cNvPicPr/>
          <p:nvPr/>
        </p:nvPicPr>
        <p:blipFill>
          <a:blip r:embed="rId3"/>
          <a:stretch/>
        </p:blipFill>
        <p:spPr>
          <a:xfrm>
            <a:off x="4932360" y="3664440"/>
            <a:ext cx="3823200" cy="267336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8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200" strike="noStrike" u="none">
                <a:solidFill>
                  <a:schemeClr val="dk1"/>
                </a:solidFill>
                <a:effectLst/>
                <a:uFillTx/>
                <a:latin typeface="Calibri"/>
              </a:rPr>
              <a:t>Principles of Graphical Excellence </a:t>
            </a:r>
            <a:endParaRPr b="0" lang="en-US" sz="22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200" strike="noStrike" u="none">
                <a:solidFill>
                  <a:schemeClr val="dk1"/>
                </a:solidFill>
                <a:effectLst/>
                <a:uFillTx/>
                <a:latin typeface="Calibri"/>
                <a:ea typeface="Calibri"/>
              </a:rPr>
              <a:t>"</a:t>
            </a:r>
            <a:r>
              <a:rPr b="1" i="1" lang="en-US" sz="2200" strike="noStrike" u="none">
                <a:solidFill>
                  <a:srgbClr val="ff0000"/>
                </a:solidFill>
                <a:effectLst/>
                <a:uFillTx/>
                <a:latin typeface="Calibri"/>
                <a:ea typeface="Calibri"/>
              </a:rPr>
              <a:t>Graphical excellence is the well-designed presentation of interesting data- a matter of substance, of statistics, and of design.</a:t>
            </a:r>
            <a:r>
              <a:rPr b="0" lang="en-US" sz="2200" strike="noStrike" u="none">
                <a:solidFill>
                  <a:schemeClr val="dk1"/>
                </a:solidFill>
                <a:effectLst/>
                <a:uFillTx/>
                <a:latin typeface="Calibri"/>
                <a:ea typeface="Calibri"/>
              </a:rPr>
              <a:t>"</a:t>
            </a:r>
            <a:r>
              <a:rPr b="0" i="1" lang="en-US" sz="2200" strike="noStrike" u="none">
                <a:solidFill>
                  <a:schemeClr val="dk1"/>
                </a:solidFill>
                <a:effectLst/>
                <a:uFillTx/>
                <a:latin typeface="Calibri"/>
                <a:ea typeface="Calibri"/>
              </a:rPr>
              <a:t> Edward,  Tufte </a:t>
            </a: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200" strike="noStrike" u="none">
                <a:solidFill>
                  <a:schemeClr val="dk1"/>
                </a:solidFill>
                <a:effectLst/>
                <a:uFillTx/>
                <a:latin typeface="Calibri"/>
                <a:ea typeface="Calibri"/>
              </a:rPr>
              <a:t>The key to creating excellent graphical visualizations is the ability to communicate complex ideas with</a:t>
            </a:r>
            <a:endParaRPr b="0" lang="en-US" sz="2200" strike="noStrike" u="none">
              <a:solidFill>
                <a:srgbClr val="000000"/>
              </a:solidFill>
              <a:effectLst/>
              <a:uFillTx/>
              <a:latin typeface="Arial"/>
            </a:endParaRPr>
          </a:p>
          <a:p>
            <a:pPr lvl="1" marL="800280" indent="-324000" defTabSz="914400">
              <a:lnSpc>
                <a:spcPct val="90000"/>
              </a:lnSpc>
              <a:spcBef>
                <a:spcPts val="499"/>
              </a:spcBef>
              <a:buClr>
                <a:srgbClr val="000000"/>
              </a:buClr>
              <a:buFont typeface="Wingdings" charset="2"/>
              <a:buChar char=""/>
              <a:tabLst>
                <a:tab algn="l" pos="0"/>
              </a:tabLst>
            </a:pPr>
            <a:r>
              <a:rPr b="0" lang="en-US" sz="2200" strike="noStrike" u="none">
                <a:solidFill>
                  <a:schemeClr val="dk1"/>
                </a:solidFill>
                <a:effectLst/>
                <a:uFillTx/>
                <a:latin typeface="Calibri"/>
                <a:ea typeface="Calibri"/>
              </a:rPr>
              <a:t>Clarity</a:t>
            </a:r>
            <a:endParaRPr b="0" lang="en-US" sz="2200" strike="noStrike" u="none">
              <a:solidFill>
                <a:srgbClr val="000000"/>
              </a:solidFill>
              <a:effectLst/>
              <a:uFillTx/>
              <a:latin typeface="Arial"/>
            </a:endParaRPr>
          </a:p>
          <a:p>
            <a:pPr lvl="1" marL="800280" indent="-324000" defTabSz="914400">
              <a:lnSpc>
                <a:spcPct val="90000"/>
              </a:lnSpc>
              <a:spcBef>
                <a:spcPts val="499"/>
              </a:spcBef>
              <a:buClr>
                <a:srgbClr val="000000"/>
              </a:buClr>
              <a:buFont typeface="Wingdings" charset="2"/>
              <a:buChar char=""/>
              <a:tabLst>
                <a:tab algn="l" pos="0"/>
              </a:tabLst>
            </a:pPr>
            <a:r>
              <a:rPr b="0" lang="en-US" sz="2200" strike="noStrike" u="none">
                <a:solidFill>
                  <a:schemeClr val="dk1"/>
                </a:solidFill>
                <a:effectLst/>
                <a:uFillTx/>
                <a:latin typeface="Calibri"/>
                <a:ea typeface="Calibri"/>
              </a:rPr>
              <a:t>Precision</a:t>
            </a:r>
            <a:endParaRPr b="0" lang="en-US" sz="2200" strike="noStrike" u="none">
              <a:solidFill>
                <a:srgbClr val="000000"/>
              </a:solidFill>
              <a:effectLst/>
              <a:uFillTx/>
              <a:latin typeface="Arial"/>
            </a:endParaRPr>
          </a:p>
          <a:p>
            <a:pPr lvl="1" marL="800280" indent="-324000" defTabSz="914400">
              <a:lnSpc>
                <a:spcPct val="90000"/>
              </a:lnSpc>
              <a:spcBef>
                <a:spcPts val="499"/>
              </a:spcBef>
              <a:buClr>
                <a:srgbClr val="000000"/>
              </a:buClr>
              <a:buFont typeface="Wingdings" charset="2"/>
              <a:buChar char=""/>
              <a:tabLst>
                <a:tab algn="l" pos="0"/>
              </a:tabLst>
            </a:pPr>
            <a:r>
              <a:rPr b="0" lang="en-US" sz="2200" strike="noStrike" u="none">
                <a:solidFill>
                  <a:schemeClr val="dk1"/>
                </a:solidFill>
                <a:effectLst/>
                <a:uFillTx/>
                <a:latin typeface="Calibri"/>
                <a:ea typeface="Calibri"/>
              </a:rPr>
              <a:t>Efficiency</a:t>
            </a: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200" strike="noStrike" u="none">
                <a:solidFill>
                  <a:schemeClr val="dk1"/>
                </a:solidFill>
                <a:effectLst/>
                <a:uFillTx/>
                <a:latin typeface="Calibri"/>
                <a:ea typeface="Calibri"/>
              </a:rPr>
              <a:t>*</a:t>
            </a:r>
            <a:r>
              <a:rPr b="0" i="1" lang="en-US" sz="2200" strike="noStrike" u="none">
                <a:solidFill>
                  <a:schemeClr val="dk1"/>
                </a:solidFill>
                <a:effectLst/>
                <a:uFillTx/>
                <a:latin typeface="Calibri"/>
                <a:ea typeface="Calibri"/>
              </a:rPr>
              <a:t>Requires telling the truth by evidencing what the data is saying, and not what one wants the data to say!</a:t>
            </a: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200" strike="noStrike" u="none">
                <a:solidFill>
                  <a:schemeClr val="dk1"/>
                </a:solidFill>
                <a:effectLst/>
                <a:uFillTx/>
                <a:latin typeface="Calibri"/>
                <a:ea typeface="Calibri"/>
              </a:rPr>
              <a:t>*Often of multivariate nature- more than one dimension (e.g. time, space,..) </a:t>
            </a:r>
            <a:endParaRPr b="0" lang="en-US" sz="2200" strike="noStrike" u="none">
              <a:solidFill>
                <a:srgbClr val="000000"/>
              </a:solidFill>
              <a:effectLst/>
              <a:uFillTx/>
              <a:latin typeface="Arial"/>
            </a:endParaRPr>
          </a:p>
        </p:txBody>
      </p:sp>
      <p:sp>
        <p:nvSpPr>
          <p:cNvPr id="186" name="PlaceHolder 3"/>
          <p:cNvSpPr>
            <a:spLocks noGrp="1"/>
          </p:cNvSpPr>
          <p:nvPr>
            <p:ph type="ftr" idx="80"/>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Visual Display of Quantitative Information &lt;</a:t>
            </a:r>
            <a:r>
              <a:rPr b="0" lang="en-US" sz="1200" strike="noStrike" u="sng">
                <a:solidFill>
                  <a:schemeClr val="dk1">
                    <a:tint val="75000"/>
                  </a:schemeClr>
                </a:solidFill>
                <a:effectLst/>
                <a:uFillTx/>
                <a:latin typeface="Calibri"/>
                <a:ea typeface="Calibri"/>
                <a:hlinkClick r:id="rId1"/>
              </a:rPr>
              <a:t>https://www.edwardtufte.com/tufte/books_vdqi</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87" name="Picture 6" descr="Diagram&#10;&#10;Description automatically generated"/>
          <p:cNvPicPr/>
          <p:nvPr/>
        </p:nvPicPr>
        <p:blipFill>
          <a:blip r:embed="rId2"/>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8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Principles of Graphical Excellence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200" strike="noStrike" u="none">
                <a:solidFill>
                  <a:schemeClr val="dk1"/>
                </a:solidFill>
                <a:effectLst/>
                <a:uFillTx/>
                <a:latin typeface="Calibri"/>
              </a:rPr>
              <a:t>Show the data</a:t>
            </a:r>
            <a:endParaRPr b="0" lang="en-US" sz="22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200" strike="noStrike" u="none">
                <a:solidFill>
                  <a:schemeClr val="dk1"/>
                </a:solidFill>
                <a:effectLst/>
                <a:uFillTx/>
                <a:latin typeface="Calibri"/>
              </a:rPr>
              <a:t>Induce viewer to think about the substance rather than about methodology</a:t>
            </a:r>
            <a:endParaRPr b="0" lang="en-US" sz="22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200" strike="noStrike" u="none">
                <a:solidFill>
                  <a:schemeClr val="dk1"/>
                </a:solidFill>
                <a:effectLst/>
                <a:uFillTx/>
                <a:latin typeface="Calibri"/>
              </a:rPr>
              <a:t>Avoid distorting what the data has to say</a:t>
            </a:r>
            <a:endParaRPr b="0" lang="en-US" sz="22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200" strike="noStrike" u="none">
                <a:solidFill>
                  <a:schemeClr val="dk1"/>
                </a:solidFill>
                <a:effectLst/>
                <a:uFillTx/>
                <a:latin typeface="Calibri"/>
              </a:rPr>
              <a:t>Present many numbers in a small space</a:t>
            </a:r>
            <a:endParaRPr b="0" lang="en-US" sz="22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200" strike="noStrike" u="none">
                <a:solidFill>
                  <a:schemeClr val="dk1"/>
                </a:solidFill>
                <a:effectLst/>
                <a:uFillTx/>
                <a:latin typeface="Calibri"/>
              </a:rPr>
              <a:t>Make large data sets coherent</a:t>
            </a:r>
            <a:endParaRPr b="0" lang="en-US" sz="22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200" strike="noStrike" u="none">
                <a:solidFill>
                  <a:schemeClr val="dk1"/>
                </a:solidFill>
                <a:effectLst/>
                <a:uFillTx/>
                <a:latin typeface="Calibri"/>
              </a:rPr>
              <a:t>Encourage the eye to compare different pieces of data</a:t>
            </a:r>
            <a:endParaRPr b="0" lang="en-US" sz="22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200" strike="noStrike" u="none">
                <a:solidFill>
                  <a:schemeClr val="dk1"/>
                </a:solidFill>
                <a:effectLst/>
                <a:uFillTx/>
                <a:latin typeface="Calibri"/>
              </a:rPr>
              <a:t>Reveal the data at several levels of detail from broad to fine</a:t>
            </a:r>
            <a:endParaRPr b="0" lang="en-US" sz="22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200" strike="noStrike" u="none">
                <a:solidFill>
                  <a:schemeClr val="dk1"/>
                </a:solidFill>
                <a:effectLst/>
                <a:uFillTx/>
                <a:latin typeface="Calibri"/>
              </a:rPr>
              <a:t>Homogeneous purpose, descriptions, and statistics </a:t>
            </a:r>
            <a:endParaRPr b="0" lang="en-US" sz="2200" strike="noStrike" u="none">
              <a:solidFill>
                <a:srgbClr val="000000"/>
              </a:solidFill>
              <a:effectLst/>
              <a:uFillTx/>
              <a:latin typeface="Arial"/>
            </a:endParaRPr>
          </a:p>
        </p:txBody>
      </p:sp>
      <p:sp>
        <p:nvSpPr>
          <p:cNvPr id="190" name="PlaceHolder 3"/>
          <p:cNvSpPr>
            <a:spLocks noGrp="1"/>
          </p:cNvSpPr>
          <p:nvPr>
            <p:ph type="ftr" idx="81"/>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Visual Display of Quantitative Information &lt;</a:t>
            </a:r>
            <a:r>
              <a:rPr b="0" lang="en-US" sz="1200" strike="noStrike" u="sng">
                <a:solidFill>
                  <a:schemeClr val="dk1">
                    <a:tint val="75000"/>
                  </a:schemeClr>
                </a:solidFill>
                <a:effectLst/>
                <a:uFillTx/>
                <a:latin typeface="Calibri"/>
                <a:ea typeface="Calibri"/>
                <a:hlinkClick r:id="rId1"/>
              </a:rPr>
              <a:t>https://www.edwardtufte.com/tufte/books_vdqi</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91" name="Picture 6" descr="Diagram&#10;&#10;Description automatically generated"/>
          <p:cNvPicPr/>
          <p:nvPr/>
        </p:nvPicPr>
        <p:blipFill>
          <a:blip r:embed="rId2"/>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Picture 7" descr="Map&#10;&#10;Description automatically generated"/>
          <p:cNvPicPr/>
          <p:nvPr/>
        </p:nvPicPr>
        <p:blipFill>
          <a:blip r:embed="rId1"/>
          <a:stretch/>
        </p:blipFill>
        <p:spPr>
          <a:xfrm>
            <a:off x="1791720" y="2195640"/>
            <a:ext cx="7141320" cy="4463640"/>
          </a:xfrm>
          <a:prstGeom prst="rect">
            <a:avLst/>
          </a:prstGeom>
          <a:noFill/>
          <a:ln w="0">
            <a:noFill/>
          </a:ln>
        </p:spPr>
      </p:pic>
      <p:sp>
        <p:nvSpPr>
          <p:cNvPr id="19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9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Principles of Graphical Excellence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p:txBody>
      </p:sp>
      <p:sp>
        <p:nvSpPr>
          <p:cNvPr id="195" name="PlaceHolder 3"/>
          <p:cNvSpPr>
            <a:spLocks noGrp="1"/>
          </p:cNvSpPr>
          <p:nvPr>
            <p:ph type="ftr" idx="82"/>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Visual Display of Quantitative Information &lt;</a:t>
            </a:r>
            <a:r>
              <a:rPr b="0" lang="en-US" sz="1200" strike="noStrike" u="sng">
                <a:solidFill>
                  <a:schemeClr val="dk1">
                    <a:tint val="75000"/>
                  </a:schemeClr>
                </a:solidFill>
                <a:effectLst/>
                <a:uFillTx/>
                <a:latin typeface="Calibri"/>
                <a:ea typeface="Calibri"/>
                <a:hlinkClick r:id="rId2"/>
              </a:rPr>
              <a:t>https://www.edwardtufte.com/tufte/books_vdqi</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96" name="Picture 6" descr="Diagram&#10;&#10;Description automatically generated"/>
          <p:cNvPicPr/>
          <p:nvPr/>
        </p:nvPicPr>
        <p:blipFill>
          <a:blip r:embed="rId3"/>
          <a:stretch/>
        </p:blipFill>
        <p:spPr>
          <a:xfrm>
            <a:off x="8892360" y="360720"/>
            <a:ext cx="2442240" cy="1598400"/>
          </a:xfrm>
          <a:prstGeom prst="rect">
            <a:avLst/>
          </a:prstGeom>
          <a:noFill/>
          <a:ln w="0">
            <a:noFill/>
          </a:ln>
        </p:spPr>
      </p:pic>
      <p:pic>
        <p:nvPicPr>
          <p:cNvPr id="197" name="Picture 6" descr="Text&#10;&#10;Description automatically generated"/>
          <p:cNvPicPr/>
          <p:nvPr/>
        </p:nvPicPr>
        <p:blipFill>
          <a:blip r:embed="rId4"/>
          <a:stretch/>
        </p:blipFill>
        <p:spPr>
          <a:xfrm>
            <a:off x="9088560" y="4766040"/>
            <a:ext cx="2742480" cy="166608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Picture 9" descr="Map&#10;&#10;Description automatically generated"/>
          <p:cNvPicPr/>
          <p:nvPr/>
        </p:nvPicPr>
        <p:blipFill>
          <a:blip r:embed="rId1"/>
          <a:stretch/>
        </p:blipFill>
        <p:spPr>
          <a:xfrm>
            <a:off x="2196000" y="2113200"/>
            <a:ext cx="6887160" cy="4466520"/>
          </a:xfrm>
          <a:prstGeom prst="rect">
            <a:avLst/>
          </a:prstGeom>
          <a:noFill/>
          <a:ln w="0">
            <a:noFill/>
          </a:ln>
        </p:spPr>
      </p:pic>
      <p:sp>
        <p:nvSpPr>
          <p:cNvPr id="19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0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Principles of Graphical Excellence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p:txBody>
      </p:sp>
      <p:sp>
        <p:nvSpPr>
          <p:cNvPr id="201" name="PlaceHolder 3"/>
          <p:cNvSpPr>
            <a:spLocks noGrp="1"/>
          </p:cNvSpPr>
          <p:nvPr>
            <p:ph type="ftr" idx="83"/>
          </p:nvPr>
        </p:nvSpPr>
        <p:spPr>
          <a:xfrm>
            <a:off x="61920" y="6636960"/>
            <a:ext cx="12055680" cy="214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Visual Display of Quantitative Information &lt;</a:t>
            </a:r>
            <a:r>
              <a:rPr b="0" lang="en-US" sz="1200" strike="noStrike" u="sng">
                <a:solidFill>
                  <a:schemeClr val="dk1">
                    <a:tint val="75000"/>
                  </a:schemeClr>
                </a:solidFill>
                <a:effectLst/>
                <a:uFillTx/>
                <a:latin typeface="Calibri"/>
                <a:ea typeface="Calibri"/>
                <a:hlinkClick r:id="rId2"/>
              </a:rPr>
              <a:t>https://www.edwardtufte.com/tufte/books_vdqi</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02" name="Picture 6" descr="Diagram&#10;&#10;Description automatically generated"/>
          <p:cNvPicPr/>
          <p:nvPr/>
        </p:nvPicPr>
        <p:blipFill>
          <a:blip r:embed="rId3"/>
          <a:stretch/>
        </p:blipFill>
        <p:spPr>
          <a:xfrm>
            <a:off x="8892360" y="360720"/>
            <a:ext cx="2442240" cy="1598400"/>
          </a:xfrm>
          <a:prstGeom prst="rect">
            <a:avLst/>
          </a:prstGeom>
          <a:noFill/>
          <a:ln w="0">
            <a:noFill/>
          </a:ln>
        </p:spPr>
      </p:pic>
      <p:pic>
        <p:nvPicPr>
          <p:cNvPr id="203" name="Picture 8" descr="Text&#10;&#10;Description automatically generated"/>
          <p:cNvPicPr/>
          <p:nvPr/>
        </p:nvPicPr>
        <p:blipFill>
          <a:blip r:embed="rId4"/>
          <a:stretch/>
        </p:blipFill>
        <p:spPr>
          <a:xfrm>
            <a:off x="9156240" y="5527440"/>
            <a:ext cx="2399760" cy="95184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Picture 9" descr="A picture containing diagram&#10;&#10;Description automatically generated"/>
          <p:cNvPicPr/>
          <p:nvPr/>
        </p:nvPicPr>
        <p:blipFill>
          <a:blip r:embed="rId1"/>
          <a:stretch/>
        </p:blipFill>
        <p:spPr>
          <a:xfrm>
            <a:off x="1501560" y="2131200"/>
            <a:ext cx="8051400" cy="4518720"/>
          </a:xfrm>
          <a:prstGeom prst="rect">
            <a:avLst/>
          </a:prstGeom>
          <a:noFill/>
          <a:ln w="0">
            <a:noFill/>
          </a:ln>
        </p:spPr>
      </p:pic>
      <p:sp>
        <p:nvSpPr>
          <p:cNvPr id="20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0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Principles of Graphical Excellence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p:txBody>
      </p:sp>
      <p:sp>
        <p:nvSpPr>
          <p:cNvPr id="207" name="PlaceHolder 3"/>
          <p:cNvSpPr>
            <a:spLocks noGrp="1"/>
          </p:cNvSpPr>
          <p:nvPr>
            <p:ph type="ftr" idx="84"/>
          </p:nvPr>
        </p:nvSpPr>
        <p:spPr>
          <a:xfrm>
            <a:off x="61920" y="6636960"/>
            <a:ext cx="12055680" cy="214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Visual Display of Quantitative Information &lt;</a:t>
            </a:r>
            <a:r>
              <a:rPr b="0" lang="en-US" sz="1200" strike="noStrike" u="sng">
                <a:solidFill>
                  <a:schemeClr val="dk1">
                    <a:tint val="75000"/>
                  </a:schemeClr>
                </a:solidFill>
                <a:effectLst/>
                <a:uFillTx/>
                <a:latin typeface="Calibri"/>
                <a:ea typeface="Calibri"/>
                <a:hlinkClick r:id="rId2"/>
              </a:rPr>
              <a:t>https://www.edwardtufte.com/tufte/books_vdqi</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08" name="Picture 6" descr="Diagram&#10;&#10;Description automatically generated"/>
          <p:cNvPicPr/>
          <p:nvPr/>
        </p:nvPicPr>
        <p:blipFill>
          <a:blip r:embed="rId3"/>
          <a:stretch/>
        </p:blipFill>
        <p:spPr>
          <a:xfrm>
            <a:off x="8892360" y="360720"/>
            <a:ext cx="2442240" cy="1598400"/>
          </a:xfrm>
          <a:prstGeom prst="rect">
            <a:avLst/>
          </a:prstGeom>
          <a:noFill/>
          <a:ln w="0">
            <a:noFill/>
          </a:ln>
        </p:spPr>
      </p:pic>
      <p:pic>
        <p:nvPicPr>
          <p:cNvPr id="209" name="Picture 6" descr="Text, letter&#10;&#10;Description automatically generated"/>
          <p:cNvPicPr/>
          <p:nvPr/>
        </p:nvPicPr>
        <p:blipFill>
          <a:blip r:embed="rId4"/>
          <a:stretch/>
        </p:blipFill>
        <p:spPr>
          <a:xfrm>
            <a:off x="9451800" y="5838840"/>
            <a:ext cx="2685240" cy="67572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0" name="Picture 8" descr=""/>
          <p:cNvPicPr/>
          <p:nvPr/>
        </p:nvPicPr>
        <p:blipFill>
          <a:blip r:embed="rId1"/>
          <a:stretch/>
        </p:blipFill>
        <p:spPr>
          <a:xfrm>
            <a:off x="1176840" y="2079000"/>
            <a:ext cx="10175040" cy="4660560"/>
          </a:xfrm>
          <a:prstGeom prst="rect">
            <a:avLst/>
          </a:prstGeom>
          <a:noFill/>
          <a:ln w="0">
            <a:noFill/>
          </a:ln>
        </p:spPr>
      </p:pic>
      <p:sp>
        <p:nvSpPr>
          <p:cNvPr id="21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12"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Principles of Graphical Excellence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p:txBody>
      </p:sp>
      <p:sp>
        <p:nvSpPr>
          <p:cNvPr id="213" name="PlaceHolder 3"/>
          <p:cNvSpPr>
            <a:spLocks noGrp="1"/>
          </p:cNvSpPr>
          <p:nvPr>
            <p:ph type="ftr" idx="85"/>
          </p:nvPr>
        </p:nvSpPr>
        <p:spPr>
          <a:xfrm>
            <a:off x="61920" y="6636960"/>
            <a:ext cx="12055680" cy="214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Visual Display of Quantitative Information &lt;</a:t>
            </a:r>
            <a:r>
              <a:rPr b="0" lang="en-US" sz="1200" strike="noStrike" u="sng">
                <a:solidFill>
                  <a:schemeClr val="dk1">
                    <a:tint val="75000"/>
                  </a:schemeClr>
                </a:solidFill>
                <a:effectLst/>
                <a:uFillTx/>
                <a:latin typeface="Calibri"/>
                <a:ea typeface="Calibri"/>
                <a:hlinkClick r:id="rId2"/>
              </a:rPr>
              <a:t>https://www.edwardtufte.com/tufte/books_vdqi</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14" name="Picture 6" descr="Diagram&#10;&#10;Description automatically generated"/>
          <p:cNvPicPr/>
          <p:nvPr/>
        </p:nvPicPr>
        <p:blipFill>
          <a:blip r:embed="rId3"/>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7" name="Picture 2" descr="Diagram&#10;&#10;Description automatically generated"/>
          <p:cNvPicPr/>
          <p:nvPr/>
        </p:nvPicPr>
        <p:blipFill>
          <a:blip r:embed="rId1"/>
          <a:stretch/>
        </p:blipFill>
        <p:spPr>
          <a:xfrm>
            <a:off x="898200" y="136800"/>
            <a:ext cx="10390320" cy="6782400"/>
          </a:xfrm>
          <a:prstGeom prst="rect">
            <a:avLst/>
          </a:prstGeom>
          <a:noFill/>
          <a:ln w="0">
            <a:noFill/>
          </a:ln>
        </p:spPr>
      </p:pic>
      <p:pic>
        <p:nvPicPr>
          <p:cNvPr id="128" name="Picture 6" descr="Text&#10;&#10;Description automatically generated"/>
          <p:cNvPicPr/>
          <p:nvPr/>
        </p:nvPicPr>
        <p:blipFill>
          <a:blip r:embed="rId2"/>
          <a:stretch/>
        </p:blipFill>
        <p:spPr>
          <a:xfrm>
            <a:off x="1145160" y="334080"/>
            <a:ext cx="3241080" cy="138852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1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Principles of Graphical Excellence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p:txBody>
      </p:sp>
      <p:sp>
        <p:nvSpPr>
          <p:cNvPr id="217" name="PlaceHolder 3"/>
          <p:cNvSpPr>
            <a:spLocks noGrp="1"/>
          </p:cNvSpPr>
          <p:nvPr>
            <p:ph type="ftr" idx="86"/>
          </p:nvPr>
        </p:nvSpPr>
        <p:spPr>
          <a:xfrm>
            <a:off x="61920" y="6636960"/>
            <a:ext cx="12055680" cy="214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Visual Display of Quantitative Information &lt;</a:t>
            </a:r>
            <a:r>
              <a:rPr b="0" lang="en-US" sz="1200" strike="noStrike" u="sng">
                <a:solidFill>
                  <a:schemeClr val="dk1">
                    <a:tint val="75000"/>
                  </a:schemeClr>
                </a:solidFill>
                <a:effectLst/>
                <a:uFillTx/>
                <a:latin typeface="Calibri"/>
                <a:ea typeface="Calibri"/>
                <a:hlinkClick r:id="rId1"/>
              </a:rPr>
              <a:t>https://www.edwardtufte.com/tufte/books_vdqi</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18" name="Picture 6" descr="Diagram&#10;&#10;Description automatically generated"/>
          <p:cNvPicPr/>
          <p:nvPr/>
        </p:nvPicPr>
        <p:blipFill>
          <a:blip r:embed="rId2"/>
          <a:stretch/>
        </p:blipFill>
        <p:spPr>
          <a:xfrm>
            <a:off x="8892360" y="360720"/>
            <a:ext cx="2442240" cy="1598400"/>
          </a:xfrm>
          <a:prstGeom prst="rect">
            <a:avLst/>
          </a:prstGeom>
          <a:noFill/>
          <a:ln w="0">
            <a:noFill/>
          </a:ln>
        </p:spPr>
      </p:pic>
      <p:pic>
        <p:nvPicPr>
          <p:cNvPr id="219" name="Picture 8" descr="Text, letter&#10;&#10;Description automatically generated"/>
          <p:cNvPicPr/>
          <p:nvPr/>
        </p:nvPicPr>
        <p:blipFill>
          <a:blip r:embed="rId3"/>
          <a:stretch/>
        </p:blipFill>
        <p:spPr>
          <a:xfrm>
            <a:off x="8971560" y="5816160"/>
            <a:ext cx="2742480" cy="721080"/>
          </a:xfrm>
          <a:prstGeom prst="rect">
            <a:avLst/>
          </a:prstGeom>
          <a:noFill/>
          <a:ln w="0">
            <a:noFill/>
          </a:ln>
        </p:spPr>
      </p:pic>
      <p:pic>
        <p:nvPicPr>
          <p:cNvPr id="220" name="Picture 9" descr="Chart&#10;&#10;Description automatically generated"/>
          <p:cNvPicPr/>
          <p:nvPr/>
        </p:nvPicPr>
        <p:blipFill>
          <a:blip r:embed="rId4"/>
          <a:stretch/>
        </p:blipFill>
        <p:spPr>
          <a:xfrm>
            <a:off x="1726200" y="2127960"/>
            <a:ext cx="7239600" cy="450036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Picture 9" descr="Diagram&#10;&#10;Description automatically generated"/>
          <p:cNvPicPr/>
          <p:nvPr/>
        </p:nvPicPr>
        <p:blipFill>
          <a:blip r:embed="rId1"/>
          <a:stretch/>
        </p:blipFill>
        <p:spPr>
          <a:xfrm>
            <a:off x="1114200" y="1957680"/>
            <a:ext cx="9950400" cy="4665960"/>
          </a:xfrm>
          <a:prstGeom prst="rect">
            <a:avLst/>
          </a:prstGeom>
          <a:noFill/>
          <a:ln w="0">
            <a:noFill/>
          </a:ln>
        </p:spPr>
      </p:pic>
      <p:sp>
        <p:nvSpPr>
          <p:cNvPr id="22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2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Principles of Graphical Excellence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p:txBody>
      </p:sp>
      <p:sp>
        <p:nvSpPr>
          <p:cNvPr id="224" name="PlaceHolder 3"/>
          <p:cNvSpPr>
            <a:spLocks noGrp="1"/>
          </p:cNvSpPr>
          <p:nvPr>
            <p:ph type="ftr" idx="87"/>
          </p:nvPr>
        </p:nvSpPr>
        <p:spPr>
          <a:xfrm>
            <a:off x="61920" y="6636960"/>
            <a:ext cx="12055680" cy="214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Visual Display of Quantitative Information &lt;</a:t>
            </a:r>
            <a:r>
              <a:rPr b="0" lang="en-US" sz="1200" strike="noStrike" u="sng">
                <a:solidFill>
                  <a:schemeClr val="dk1">
                    <a:tint val="75000"/>
                  </a:schemeClr>
                </a:solidFill>
                <a:effectLst/>
                <a:uFillTx/>
                <a:latin typeface="Calibri"/>
                <a:ea typeface="Calibri"/>
                <a:hlinkClick r:id="rId2"/>
              </a:rPr>
              <a:t>https://www.edwardtufte.com/tufte/books_vdqi</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25" name="Picture 6" descr="Diagram&#10;&#10;Description automatically generated"/>
          <p:cNvPicPr/>
          <p:nvPr/>
        </p:nvPicPr>
        <p:blipFill>
          <a:blip r:embed="rId3"/>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6" name="Picture 7" descr="Diagram, engineering drawing&#10;&#10;Description automatically generated"/>
          <p:cNvPicPr/>
          <p:nvPr/>
        </p:nvPicPr>
        <p:blipFill>
          <a:blip r:embed="rId1"/>
          <a:stretch/>
        </p:blipFill>
        <p:spPr>
          <a:xfrm>
            <a:off x="564480" y="2156040"/>
            <a:ext cx="9450720" cy="4606200"/>
          </a:xfrm>
          <a:prstGeom prst="rect">
            <a:avLst/>
          </a:prstGeom>
          <a:noFill/>
          <a:ln w="0">
            <a:noFill/>
          </a:ln>
        </p:spPr>
      </p:pic>
      <p:sp>
        <p:nvSpPr>
          <p:cNvPr id="22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2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Principles of Graphical Excellence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p:txBody>
      </p:sp>
      <p:sp>
        <p:nvSpPr>
          <p:cNvPr id="229" name="PlaceHolder 3"/>
          <p:cNvSpPr>
            <a:spLocks noGrp="1"/>
          </p:cNvSpPr>
          <p:nvPr>
            <p:ph type="ftr" idx="88"/>
          </p:nvPr>
        </p:nvSpPr>
        <p:spPr>
          <a:xfrm>
            <a:off x="61920" y="6636960"/>
            <a:ext cx="12055680" cy="214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Visual Display of Quantitative Information &lt;</a:t>
            </a:r>
            <a:r>
              <a:rPr b="0" lang="en-US" sz="1200" strike="noStrike" u="sng">
                <a:solidFill>
                  <a:schemeClr val="dk1">
                    <a:tint val="75000"/>
                  </a:schemeClr>
                </a:solidFill>
                <a:effectLst/>
                <a:uFillTx/>
                <a:latin typeface="Calibri"/>
                <a:ea typeface="Calibri"/>
                <a:hlinkClick r:id="rId2"/>
              </a:rPr>
              <a:t>https://www.edwardtufte.com/tufte/books_vdqi</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30" name="Picture 6" descr="Diagram&#10;&#10;Description automatically generated"/>
          <p:cNvPicPr/>
          <p:nvPr/>
        </p:nvPicPr>
        <p:blipFill>
          <a:blip r:embed="rId3"/>
          <a:stretch/>
        </p:blipFill>
        <p:spPr>
          <a:xfrm>
            <a:off x="8892360" y="360720"/>
            <a:ext cx="2442240" cy="1598400"/>
          </a:xfrm>
          <a:prstGeom prst="rect">
            <a:avLst/>
          </a:prstGeom>
          <a:noFill/>
          <a:ln w="0">
            <a:noFill/>
          </a:ln>
        </p:spPr>
      </p:pic>
      <p:pic>
        <p:nvPicPr>
          <p:cNvPr id="231" name="Picture 9" descr="Text, letter&#10;&#10;Description automatically generated"/>
          <p:cNvPicPr/>
          <p:nvPr/>
        </p:nvPicPr>
        <p:blipFill>
          <a:blip r:embed="rId4"/>
          <a:stretch/>
        </p:blipFill>
        <p:spPr>
          <a:xfrm>
            <a:off x="10020960" y="6081480"/>
            <a:ext cx="2093040" cy="55296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Picture 7" descr="A picture containing text&#10;&#10;Description automatically generated"/>
          <p:cNvPicPr/>
          <p:nvPr/>
        </p:nvPicPr>
        <p:blipFill>
          <a:blip r:embed="rId1"/>
          <a:stretch/>
        </p:blipFill>
        <p:spPr>
          <a:xfrm>
            <a:off x="1901160" y="2124000"/>
            <a:ext cx="5178240" cy="4358160"/>
          </a:xfrm>
          <a:prstGeom prst="rect">
            <a:avLst/>
          </a:prstGeom>
          <a:noFill/>
          <a:ln w="0">
            <a:noFill/>
          </a:ln>
        </p:spPr>
      </p:pic>
      <p:sp>
        <p:nvSpPr>
          <p:cNvPr id="23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3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Principles of Graphical Excellence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p:txBody>
      </p:sp>
      <p:sp>
        <p:nvSpPr>
          <p:cNvPr id="235" name="PlaceHolder 3"/>
          <p:cNvSpPr>
            <a:spLocks noGrp="1"/>
          </p:cNvSpPr>
          <p:nvPr>
            <p:ph type="ftr" idx="89"/>
          </p:nvPr>
        </p:nvSpPr>
        <p:spPr>
          <a:xfrm>
            <a:off x="61920" y="6636960"/>
            <a:ext cx="12055680" cy="214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Visual Display of Quantitative Information &lt;</a:t>
            </a:r>
            <a:r>
              <a:rPr b="0" lang="en-US" sz="1200" strike="noStrike" u="sng">
                <a:solidFill>
                  <a:schemeClr val="dk1">
                    <a:tint val="75000"/>
                  </a:schemeClr>
                </a:solidFill>
                <a:effectLst/>
                <a:uFillTx/>
                <a:latin typeface="Calibri"/>
                <a:ea typeface="Calibri"/>
                <a:hlinkClick r:id="rId2"/>
              </a:rPr>
              <a:t>https://www.edwardtufte.com/tufte/books_vdqi</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36" name="Picture 6" descr="Diagram&#10;&#10;Description automatically generated"/>
          <p:cNvPicPr/>
          <p:nvPr/>
        </p:nvPicPr>
        <p:blipFill>
          <a:blip r:embed="rId3"/>
          <a:stretch/>
        </p:blipFill>
        <p:spPr>
          <a:xfrm>
            <a:off x="8892360" y="360720"/>
            <a:ext cx="2442240" cy="1598400"/>
          </a:xfrm>
          <a:prstGeom prst="rect">
            <a:avLst/>
          </a:prstGeom>
          <a:noFill/>
          <a:ln w="0">
            <a:noFill/>
          </a:ln>
        </p:spPr>
      </p:pic>
      <p:pic>
        <p:nvPicPr>
          <p:cNvPr id="237" name="Picture 11" descr="Text, letter&#10;&#10;Description automatically generated"/>
          <p:cNvPicPr/>
          <p:nvPr/>
        </p:nvPicPr>
        <p:blipFill>
          <a:blip r:embed="rId4"/>
          <a:stretch/>
        </p:blipFill>
        <p:spPr>
          <a:xfrm>
            <a:off x="9059040" y="5568480"/>
            <a:ext cx="2742480" cy="81684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3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Principles of Graphical Excellence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a:t>
            </a:r>
            <a:r>
              <a:rPr b="1" i="1" lang="en-US" sz="2100" strike="noStrike" u="none">
                <a:solidFill>
                  <a:srgbClr val="ff0000"/>
                </a:solidFill>
                <a:effectLst/>
                <a:uFillTx/>
                <a:latin typeface="Calibri"/>
                <a:ea typeface="Calibri"/>
              </a:rPr>
              <a:t>Graphical excellence is that which gives to the viewer the greatest number of ideas in the shortest time with the least ink in the smallest space.</a:t>
            </a:r>
            <a:r>
              <a:rPr b="0" lang="en-US" sz="2100" strike="noStrike" u="none">
                <a:solidFill>
                  <a:schemeClr val="dk1"/>
                </a:solidFill>
                <a:effectLst/>
                <a:uFillTx/>
                <a:latin typeface="Calibri"/>
                <a:ea typeface="Calibri"/>
              </a:rPr>
              <a:t>"</a:t>
            </a:r>
            <a:r>
              <a:rPr b="0" i="1" lang="en-US" sz="2100" strike="noStrike" u="none">
                <a:solidFill>
                  <a:schemeClr val="dk1"/>
                </a:solidFill>
                <a:effectLst/>
                <a:uFillTx/>
                <a:latin typeface="Calibri"/>
                <a:ea typeface="Calibri"/>
              </a:rPr>
              <a:t> Edward,  Tufte </a:t>
            </a:r>
            <a:endParaRPr b="0" lang="en-US" sz="2100" strike="noStrike" u="none">
              <a:solidFill>
                <a:srgbClr val="000000"/>
              </a:solidFill>
              <a:effectLst/>
              <a:uFillTx/>
              <a:latin typeface="Arial"/>
            </a:endParaRPr>
          </a:p>
        </p:txBody>
      </p:sp>
      <p:sp>
        <p:nvSpPr>
          <p:cNvPr id="240" name="PlaceHolder 3"/>
          <p:cNvSpPr>
            <a:spLocks noGrp="1"/>
          </p:cNvSpPr>
          <p:nvPr>
            <p:ph type="ftr" idx="90"/>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Visual Display of Quantitative Information &lt;</a:t>
            </a:r>
            <a:r>
              <a:rPr b="0" lang="en-US" sz="1200" strike="noStrike" u="sng">
                <a:solidFill>
                  <a:schemeClr val="dk1">
                    <a:tint val="75000"/>
                  </a:schemeClr>
                </a:solidFill>
                <a:effectLst/>
                <a:uFillTx/>
                <a:latin typeface="Calibri"/>
                <a:ea typeface="Calibri"/>
                <a:hlinkClick r:id="rId1"/>
              </a:rPr>
              <a:t>https://www.edwardtufte.com/tufte/books_vdqi</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41" name="Picture 6" descr="Diagram&#10;&#10;Description automatically generated"/>
          <p:cNvPicPr/>
          <p:nvPr/>
        </p:nvPicPr>
        <p:blipFill>
          <a:blip r:embed="rId2"/>
          <a:stretch/>
        </p:blipFill>
        <p:spPr>
          <a:xfrm>
            <a:off x="8892360" y="360720"/>
            <a:ext cx="2442240" cy="1598400"/>
          </a:xfrm>
          <a:prstGeom prst="rect">
            <a:avLst/>
          </a:prstGeom>
          <a:noFill/>
          <a:ln w="0">
            <a:noFill/>
          </a:ln>
        </p:spPr>
      </p:pic>
      <p:pic>
        <p:nvPicPr>
          <p:cNvPr id="242" name="Picture 6" descr="Diagram&#10;&#10;Description automatically generated"/>
          <p:cNvPicPr/>
          <p:nvPr/>
        </p:nvPicPr>
        <p:blipFill>
          <a:blip r:embed="rId3"/>
          <a:stretch/>
        </p:blipFill>
        <p:spPr>
          <a:xfrm>
            <a:off x="2080440" y="2978640"/>
            <a:ext cx="7268400" cy="3428640"/>
          </a:xfrm>
          <a:prstGeom prst="rect">
            <a:avLst/>
          </a:prstGeom>
          <a:noFill/>
          <a:ln w="0">
            <a:noFill/>
          </a:ln>
        </p:spPr>
      </p:pic>
      <p:sp>
        <p:nvSpPr>
          <p:cNvPr id="243" name="TextBox 6"/>
          <p:cNvSpPr/>
          <p:nvPr/>
        </p:nvSpPr>
        <p:spPr>
          <a:xfrm>
            <a:off x="1884240" y="629460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65000"/>
                  </a:schemeClr>
                </a:solidFill>
                <a:effectLst/>
                <a:uFillTx/>
                <a:latin typeface="Calibri"/>
              </a:rPr>
              <a:t>Viz by </a:t>
            </a:r>
            <a:r>
              <a:rPr b="1" i="1" lang="en-US" sz="1800" strike="noStrike" u="sng">
                <a:solidFill>
                  <a:schemeClr val="lt1">
                    <a:lumMod val="65000"/>
                  </a:schemeClr>
                </a:solidFill>
                <a:effectLst/>
                <a:uFillTx/>
                <a:latin typeface="Calibri"/>
                <a:hlinkClick r:id="rId4"/>
              </a:rPr>
              <a:t>Tufte</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4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fontScale="92500" lnSpcReduction="9999"/>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Publishing Papers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It is imperative to remember what the role of a research paper is- "an opportunity to contribute to knowledge" rather than self-aggrandizement!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chemeClr val="dk1"/>
                </a:solidFill>
                <a:effectLst/>
                <a:uFillTx/>
                <a:latin typeface="Calibri"/>
              </a:rPr>
              <a:t>Dos</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rPr>
              <a:t>Transparent, allow your data and methods to be accessible (e.g. FAIR)  and mention all potential pitfalls and shortcomings, without shunning away from them.</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rPr>
              <a:t>Use multiple datasets and various benchmark metrics.  </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rPr>
              <a:t>Careful with statistical significance.</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rPr>
              <a:t>Understand the models, rather than focus on the prediction accuracy</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rPr>
              <a:t>Provide visualizations, summaries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chemeClr val="dk1"/>
                </a:solidFill>
                <a:effectLst/>
                <a:uFillTx/>
                <a:latin typeface="Calibri"/>
              </a:rPr>
              <a:t>Don'ts</a:t>
            </a:r>
            <a:endParaRPr b="0" lang="en-US" sz="21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rPr>
              <a:t>Generalize beyond the data, for bias and sampling error are very much real and assumptions might not always hold true. </a:t>
            </a:r>
            <a:endParaRPr b="0" lang="en-US" sz="21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rPr>
              <a:t>Assume too much about the reader's experience, explain the problem, the solution, and the potential insights that come with the new discovery.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46" name="PlaceHolder 3"/>
          <p:cNvSpPr>
            <a:spLocks noGrp="1"/>
          </p:cNvSpPr>
          <p:nvPr>
            <p:ph type="ftr" idx="91"/>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Do's &amp; Don'ts &lt;</a:t>
            </a:r>
            <a:r>
              <a:rPr b="0" lang="en-US" sz="1200" strike="noStrike" u="sng">
                <a:solidFill>
                  <a:schemeClr val="dk1">
                    <a:tint val="75000"/>
                  </a:schemeClr>
                </a:solidFill>
                <a:effectLst/>
                <a:uFillTx/>
                <a:latin typeface="Calibri"/>
                <a:ea typeface="Calibri"/>
                <a:hlinkClick r:id="rId1"/>
              </a:rPr>
              <a:t>https://arxiv.org/pdf/2108.02497.pdf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47" name="Picture 6" descr="Diagram&#10;&#10;Description automatically generated"/>
          <p:cNvPicPr/>
          <p:nvPr/>
        </p:nvPicPr>
        <p:blipFill>
          <a:blip r:embed="rId2"/>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4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Publishing Papers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Bad Papers, </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Poorly motivated, unprecise, unclear, lack of thorough experimental evidence. </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Hard to understand/comprehend </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Impresses by "scaring away" with contorted ideas and jargon </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Secretive (missing data, missing experiments, missing code, …) </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Advance author</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Focuses too much on results/outcome</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Un-replicable results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A bad paper reads like an advertisement.</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50" name="PlaceHolder 3"/>
          <p:cNvSpPr>
            <a:spLocks noGrp="1"/>
          </p:cNvSpPr>
          <p:nvPr>
            <p:ph type="ftr" idx="92"/>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Good/Bad ML &lt;</a:t>
            </a:r>
            <a:r>
              <a:rPr b="0" lang="en-US" sz="1200" strike="noStrike" u="sng">
                <a:solidFill>
                  <a:schemeClr val="dk1">
                    <a:tint val="75000"/>
                  </a:schemeClr>
                </a:solidFill>
                <a:effectLst/>
                <a:uFillTx/>
                <a:latin typeface="Calibri"/>
                <a:ea typeface="Calibri"/>
                <a:hlinkClick r:id="rId1"/>
              </a:rPr>
              <a:t>https://www.reddit.com/r/MachineLearning/comments/vd96u0/d_what_is_considered_to_be_a_bad_research_paper/</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51" name="Picture 6" descr="Diagram&#10;&#10;Description automatically generated"/>
          <p:cNvPicPr/>
          <p:nvPr/>
        </p:nvPicPr>
        <p:blipFill>
          <a:blip r:embed="rId2"/>
          <a:stretch/>
        </p:blipFill>
        <p:spPr>
          <a:xfrm>
            <a:off x="8892360" y="360720"/>
            <a:ext cx="2442240" cy="1598400"/>
          </a:xfrm>
          <a:prstGeom prst="rect">
            <a:avLst/>
          </a:prstGeom>
          <a:noFill/>
          <a:ln w="0">
            <a:noFill/>
          </a:ln>
        </p:spPr>
      </p:pic>
      <p:pic>
        <p:nvPicPr>
          <p:cNvPr id="252" name="Picture 6" descr=""/>
          <p:cNvPicPr/>
          <p:nvPr/>
        </p:nvPicPr>
        <p:blipFill>
          <a:blip r:embed="rId3"/>
          <a:stretch/>
        </p:blipFill>
        <p:spPr>
          <a:xfrm>
            <a:off x="833760" y="5803560"/>
            <a:ext cx="2742480" cy="67644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5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Publishing Papers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Good Papers,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Easy to understand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Impresses by teaching</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Easily reproducible (.i.e. FAIR)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Advance discipline</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Focuses on understanding/concepts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A good paper reads like a science textbook.</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55" name="PlaceHolder 3"/>
          <p:cNvSpPr>
            <a:spLocks noGrp="1"/>
          </p:cNvSpPr>
          <p:nvPr>
            <p:ph type="ftr" idx="93"/>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Good/Bad ML &lt;</a:t>
            </a:r>
            <a:r>
              <a:rPr b="0" lang="en-US" sz="1200" strike="noStrike" u="sng">
                <a:solidFill>
                  <a:schemeClr val="dk1">
                    <a:tint val="75000"/>
                  </a:schemeClr>
                </a:solidFill>
                <a:effectLst/>
                <a:uFillTx/>
                <a:latin typeface="Calibri"/>
                <a:ea typeface="Calibri"/>
                <a:hlinkClick r:id="rId1"/>
              </a:rPr>
              <a:t>https://www.reddit.com/r/MachineLearning/comments/vd96u0/d_what_is_considered_to_be_a_bad_research_paper/</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56" name="Picture 6" descr="Diagram&#10;&#10;Description automatically generated"/>
          <p:cNvPicPr/>
          <p:nvPr/>
        </p:nvPicPr>
        <p:blipFill>
          <a:blip r:embed="rId2"/>
          <a:stretch/>
        </p:blipFill>
        <p:spPr>
          <a:xfrm>
            <a:off x="8892360" y="360720"/>
            <a:ext cx="2442240" cy="1598400"/>
          </a:xfrm>
          <a:prstGeom prst="rect">
            <a:avLst/>
          </a:prstGeom>
          <a:noFill/>
          <a:ln w="0">
            <a:noFill/>
          </a:ln>
        </p:spPr>
      </p:pic>
      <p:pic>
        <p:nvPicPr>
          <p:cNvPr id="257" name="Picture 6" descr=""/>
          <p:cNvPicPr/>
          <p:nvPr/>
        </p:nvPicPr>
        <p:blipFill>
          <a:blip r:embed="rId3"/>
          <a:stretch/>
        </p:blipFill>
        <p:spPr>
          <a:xfrm>
            <a:off x="833760" y="5803560"/>
            <a:ext cx="2742480" cy="676440"/>
          </a:xfrm>
          <a:prstGeom prst="rect">
            <a:avLst/>
          </a:prstGeom>
          <a:noFill/>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Picture 7" descr="Timeline&#10;&#10;Description automatically generated"/>
          <p:cNvPicPr/>
          <p:nvPr/>
        </p:nvPicPr>
        <p:blipFill>
          <a:blip r:embed="rId1"/>
          <a:stretch/>
        </p:blipFill>
        <p:spPr>
          <a:xfrm>
            <a:off x="3985560" y="1007280"/>
            <a:ext cx="4566600" cy="5466600"/>
          </a:xfrm>
          <a:prstGeom prst="rect">
            <a:avLst/>
          </a:prstGeom>
          <a:noFill/>
          <a:ln w="0">
            <a:noFill/>
          </a:ln>
        </p:spPr>
      </p:pic>
      <p:sp>
        <p:nvSpPr>
          <p:cNvPr id="25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6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Publishing Papers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61" name="PlaceHolder 3"/>
          <p:cNvSpPr>
            <a:spLocks noGrp="1"/>
          </p:cNvSpPr>
          <p:nvPr>
            <p:ph type="ftr" idx="94"/>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Comic</a:t>
            </a:r>
            <a:r>
              <a:rPr b="0" lang="en-US" sz="1200" strike="noStrike" u="none">
                <a:solidFill>
                  <a:schemeClr val="dk1">
                    <a:tint val="75000"/>
                  </a:schemeClr>
                </a:solidFill>
                <a:effectLst/>
                <a:uFillTx/>
                <a:latin typeface="Calibri"/>
                <a:ea typeface="Calibri"/>
              </a:rPr>
              <a:t> Flair &lt;</a:t>
            </a:r>
            <a:r>
              <a:rPr b="0" lang="en-US" sz="1200" strike="noStrike" u="sng">
                <a:solidFill>
                  <a:schemeClr val="dk1">
                    <a:tint val="75000"/>
                  </a:schemeClr>
                </a:solidFill>
                <a:effectLst/>
                <a:uFillTx/>
                <a:latin typeface="Calibri"/>
                <a:ea typeface="Calibri"/>
                <a:hlinkClick r:id="rId2"/>
              </a:rPr>
              <a:t>https://www.smbc-comics.com/comic/a-guide-to-science-writing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62" name="Picture 6" descr="Diagram&#10;&#10;Description automatically generated"/>
          <p:cNvPicPr/>
          <p:nvPr/>
        </p:nvPicPr>
        <p:blipFill>
          <a:blip r:embed="rId3"/>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6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Publishing Papers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Craigs Paper</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sng">
                <a:solidFill>
                  <a:schemeClr val="dk1"/>
                </a:solidFill>
                <a:effectLst/>
                <a:uFillTx/>
                <a:latin typeface="Calibri"/>
                <a:ea typeface="Calibri"/>
                <a:hlinkClick r:id="rId1"/>
              </a:rPr>
              <a:t>https://reader.elsevier.com/reader/sd/pii/S0304389421021099?token=F6C10ADCAD2C900F2B703008F92EB40FB12B56BB217EBA536732266D435627D04F6DDC09A6D2F81025A7E5013F1C63C8&amp;originRegion=us-east-1&amp;originCreation</a:t>
            </a:r>
            <a:r>
              <a:rPr b="0" lang="en-US" sz="2100" strike="noStrike" u="sng">
                <a:solidFill>
                  <a:schemeClr val="dk1"/>
                </a:solidFill>
                <a:effectLst/>
                <a:uFillTx/>
                <a:latin typeface="Calibri"/>
                <a:ea typeface="Calibri"/>
                <a:hlinkClick r:id="rId2"/>
              </a:rPr>
              <a:t>=20220622000450</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65" name="PlaceHolder 3"/>
          <p:cNvSpPr>
            <a:spLocks noGrp="1"/>
          </p:cNvSpPr>
          <p:nvPr>
            <p:ph type="ftr" idx="95"/>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FOOTER </a:t>
            </a:r>
            <a:endParaRPr b="0" lang="en-US" sz="1200" strike="noStrike" u="none">
              <a:solidFill>
                <a:srgbClr val="000000"/>
              </a:solidFill>
              <a:effectLst/>
              <a:uFillTx/>
              <a:latin typeface="Times New Roman"/>
            </a:endParaRPr>
          </a:p>
        </p:txBody>
      </p:sp>
      <p:pic>
        <p:nvPicPr>
          <p:cNvPr id="266" name="Picture 6" descr="Diagram&#10;&#10;Description automatically generated"/>
          <p:cNvPicPr/>
          <p:nvPr/>
        </p:nvPicPr>
        <p:blipFill>
          <a:blip r:embed="rId3"/>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Presentation</a:t>
            </a:r>
            <a:endParaRPr b="0" lang="en-US" sz="4400" strike="noStrike" u="none">
              <a:solidFill>
                <a:srgbClr val="000000"/>
              </a:solidFill>
              <a:effectLst/>
              <a:uFillTx/>
              <a:latin typeface="Arial"/>
            </a:endParaRPr>
          </a:p>
        </p:txBody>
      </p:sp>
      <p:sp>
        <p:nvSpPr>
          <p:cNvPr id="130" name="PlaceHolder 2"/>
          <p:cNvSpPr>
            <a:spLocks noGrp="1"/>
          </p:cNvSpPr>
          <p:nvPr>
            <p:ph type="ftr" idx="70"/>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Quote &lt;</a:t>
            </a:r>
            <a:r>
              <a:rPr b="0" lang="en-US" sz="1200" strike="noStrike" u="sng">
                <a:solidFill>
                  <a:schemeClr val="dk1">
                    <a:tint val="75000"/>
                  </a:schemeClr>
                </a:solidFill>
                <a:effectLst/>
                <a:uFillTx/>
                <a:latin typeface="Calibri"/>
                <a:ea typeface="Calibri"/>
                <a:hlinkClick r:id="rId1"/>
              </a:rPr>
              <a:t>https://www.edwardtufte.com/tufte/books_vdqi</a:t>
            </a:r>
            <a:r>
              <a:rPr b="0" lang="en-US" sz="1200" strike="noStrike" u="none">
                <a:solidFill>
                  <a:schemeClr val="dk1">
                    <a:tint val="75000"/>
                  </a:schemeClr>
                </a:solidFill>
                <a:effectLst/>
                <a:uFillTx/>
                <a:latin typeface="Calibri"/>
                <a:ea typeface="Calibri"/>
              </a:rPr>
              <a:t>&gt;; Image Cred &lt;</a:t>
            </a:r>
            <a:r>
              <a:rPr b="0" lang="en-US" sz="1200" strike="noStrike" u="sng">
                <a:solidFill>
                  <a:schemeClr val="dk1">
                    <a:tint val="75000"/>
                  </a:schemeClr>
                </a:solidFill>
                <a:effectLst/>
                <a:uFillTx/>
                <a:latin typeface="Calibri"/>
                <a:ea typeface="Calibri"/>
                <a:hlinkClick r:id="rId2"/>
              </a:rPr>
              <a:t>https://en.wikipedia.org/wiki/Edward_Tufte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
        <p:nvSpPr>
          <p:cNvPr id="131" name="TextBox 5"/>
          <p:cNvSpPr/>
          <p:nvPr/>
        </p:nvSpPr>
        <p:spPr>
          <a:xfrm>
            <a:off x="3041640" y="2641680"/>
            <a:ext cx="8919000" cy="1568880"/>
          </a:xfrm>
          <a:prstGeom prst="rect">
            <a:avLst/>
          </a:prstGeom>
          <a:solidFill>
            <a:schemeClr val="bg1"/>
          </a:solid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1" lang="en-US" sz="3200" strike="noStrike" u="none">
                <a:solidFill>
                  <a:schemeClr val="dk1"/>
                </a:solidFill>
                <a:effectLst/>
                <a:uFillTx/>
                <a:latin typeface="Calibri"/>
              </a:rPr>
              <a:t>"</a:t>
            </a:r>
            <a:r>
              <a:rPr b="1" i="1" lang="en-US" sz="3200" strike="noStrike" u="none">
                <a:solidFill>
                  <a:srgbClr val="ff0000"/>
                </a:solidFill>
                <a:effectLst/>
                <a:uFillTx/>
                <a:latin typeface="Calibri"/>
              </a:rPr>
              <a:t>Graphical</a:t>
            </a:r>
            <a:r>
              <a:rPr b="1" i="1" lang="en-US" sz="3200" strike="noStrike" u="none">
                <a:solidFill>
                  <a:srgbClr val="ff0000"/>
                </a:solidFill>
                <a:effectLst/>
                <a:uFillTx/>
                <a:latin typeface="Calibri"/>
                <a:ea typeface="Calibri"/>
              </a:rPr>
              <a:t> excellence is that which gives to the viewer the greatest number of ideas in the shortest time with the least ink in the smallest space.</a:t>
            </a:r>
            <a:r>
              <a:rPr b="1" lang="en-US" sz="3200" strike="noStrike" u="none">
                <a:solidFill>
                  <a:schemeClr val="dk1"/>
                </a:solidFill>
                <a:effectLst/>
                <a:uFillTx/>
                <a:latin typeface="Calibri"/>
                <a:ea typeface="Calibri"/>
              </a:rPr>
              <a:t>"</a:t>
            </a:r>
            <a:endParaRPr b="0" lang="en-US" sz="3200" strike="noStrike" u="none">
              <a:solidFill>
                <a:srgbClr val="000000"/>
              </a:solidFill>
              <a:effectLst/>
              <a:uFillTx/>
              <a:latin typeface="Arial"/>
            </a:endParaRPr>
          </a:p>
        </p:txBody>
      </p:sp>
      <p:sp>
        <p:nvSpPr>
          <p:cNvPr id="132" name="TextBox 6"/>
          <p:cNvSpPr/>
          <p:nvPr/>
        </p:nvSpPr>
        <p:spPr>
          <a:xfrm>
            <a:off x="3662640" y="4631400"/>
            <a:ext cx="7801920" cy="953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2800" strike="noStrike" u="none">
                <a:solidFill>
                  <a:schemeClr val="lt1">
                    <a:lumMod val="50000"/>
                  </a:schemeClr>
                </a:solidFill>
                <a:effectLst/>
                <a:uFillTx/>
                <a:latin typeface="Calibri"/>
              </a:rPr>
              <a:t>Edward R Tufte, </a:t>
            </a:r>
            <a:endParaRPr b="0" lang="en-US" sz="2800" strike="noStrike" u="none">
              <a:solidFill>
                <a:srgbClr val="000000"/>
              </a:solidFill>
              <a:effectLst/>
              <a:uFillTx/>
              <a:latin typeface="Arial"/>
            </a:endParaRPr>
          </a:p>
          <a:p>
            <a:pPr defTabSz="914400">
              <a:lnSpc>
                <a:spcPct val="100000"/>
              </a:lnSpc>
            </a:pPr>
            <a:r>
              <a:rPr b="0" i="1" lang="en-US" sz="2800" strike="noStrike" u="none">
                <a:solidFill>
                  <a:schemeClr val="lt1">
                    <a:lumMod val="50000"/>
                  </a:schemeClr>
                </a:solidFill>
                <a:effectLst/>
                <a:uFillTx/>
                <a:latin typeface="Calibri"/>
              </a:rPr>
              <a:t>The Visual Display of Quantitative Information</a:t>
            </a:r>
            <a:endParaRPr b="0" lang="en-US" sz="2800" strike="noStrike" u="none">
              <a:solidFill>
                <a:srgbClr val="000000"/>
              </a:solidFill>
              <a:effectLst/>
              <a:uFillTx/>
              <a:latin typeface="Arial"/>
            </a:endParaRPr>
          </a:p>
        </p:txBody>
      </p:sp>
      <p:pic>
        <p:nvPicPr>
          <p:cNvPr id="133" name="Picture 8" descr=""/>
          <p:cNvPicPr/>
          <p:nvPr/>
        </p:nvPicPr>
        <p:blipFill>
          <a:blip r:embed="rId3"/>
          <a:stretch/>
        </p:blipFill>
        <p:spPr>
          <a:xfrm>
            <a:off x="651240" y="2560320"/>
            <a:ext cx="2465280" cy="3274920"/>
          </a:xfrm>
          <a:prstGeom prst="rect">
            <a:avLst/>
          </a:prstGeom>
          <a:noFill/>
          <a:ln w="0">
            <a:noFill/>
          </a:ln>
        </p:spPr>
      </p:pic>
      <p:pic>
        <p:nvPicPr>
          <p:cNvPr id="134" name="Picture 6" descr="Diagram&#10;&#10;Description automatically generated"/>
          <p:cNvPicPr/>
          <p:nvPr/>
        </p:nvPicPr>
        <p:blipFill>
          <a:blip r:embed="rId4"/>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6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algn="ctr" defTabSz="914400">
              <a:lnSpc>
                <a:spcPct val="90000"/>
              </a:lnSpc>
              <a:spcBef>
                <a:spcPts val="1001"/>
              </a:spcBef>
              <a:buNone/>
              <a:tabLst>
                <a:tab algn="l" pos="0"/>
              </a:tabLst>
            </a:pPr>
            <a:endParaRPr b="0" lang="en-US" sz="36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br>
              <a:rPr sz="3600"/>
            </a:br>
            <a:r>
              <a:rPr b="1" i="1" lang="en-US" sz="3600" strike="noStrike" u="none">
                <a:solidFill>
                  <a:srgbClr val="ff0000"/>
                </a:solidFill>
                <a:effectLst/>
                <a:uFillTx/>
                <a:latin typeface="Calibri"/>
                <a:ea typeface="Calibri"/>
              </a:rPr>
              <a:t>"Great research/insights can get lost, without the proper emphasis on delivery." </a:t>
            </a:r>
            <a:endParaRPr b="0" lang="en-US" sz="36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endParaRPr b="0" lang="en-US" sz="36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endParaRPr b="0" lang="en-US" sz="36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endParaRPr b="0" lang="en-US" sz="3600" strike="noStrike" u="none">
              <a:solidFill>
                <a:srgbClr val="000000"/>
              </a:solidFill>
              <a:effectLst/>
              <a:uFillTx/>
              <a:latin typeface="Arial"/>
            </a:endParaRPr>
          </a:p>
        </p:txBody>
      </p:sp>
      <p:pic>
        <p:nvPicPr>
          <p:cNvPr id="269" name="Picture 6" descr="Diagram&#10;&#10;Description automatically generated"/>
          <p:cNvPicPr/>
          <p:nvPr/>
        </p:nvPicPr>
        <p:blipFill>
          <a:blip r:embed="rId1"/>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270" name="PlaceHolder 1"/>
          <p:cNvSpPr>
            <a:spLocks noGrp="1"/>
          </p:cNvSpPr>
          <p:nvPr>
            <p:ph type="title"/>
          </p:nvPr>
        </p:nvSpPr>
        <p:spPr>
          <a:xfrm>
            <a:off x="838080" y="14940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71" name="PlaceHolder 2"/>
          <p:cNvSpPr>
            <a:spLocks noGrp="1"/>
          </p:cNvSpPr>
          <p:nvPr>
            <p:ph/>
          </p:nvPr>
        </p:nvSpPr>
        <p:spPr>
          <a:xfrm>
            <a:off x="838080" y="1133640"/>
            <a:ext cx="11089800" cy="48888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Further Resources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sng">
                <a:solidFill>
                  <a:schemeClr val="dk1"/>
                </a:solidFill>
                <a:effectLst/>
                <a:uFillTx/>
                <a:latin typeface="Calibri"/>
                <a:ea typeface="Calibri"/>
              </a:rPr>
              <a:t>Presentations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1"/>
              </a:rPr>
              <a:t>https://www.wilmu.edu/edtech/documents/the-science-of-effective-presenations---prezi-vs-powerpoint.pdf</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2"/>
              </a:rPr>
              <a:t>https://www.martinsights.com/?p=1256</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3"/>
              </a:rPr>
              <a:t>https://hbr.org/2020/02/present-your-data-like-a-pro</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4"/>
              </a:rPr>
              <a:t>https://grigorisg9gr.github.io/machine%20learning/research%20paper/how-to-write-a-research-paper-in-machine-learning/</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5"/>
              </a:rPr>
              <a:t>https://github.com/cs109/2015/blob/master/Lectures/20-Presentations.pdf</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6"/>
              </a:rPr>
              <a:t>https://github.com/cs109/2015/blob/master/Lectures/06-StoryTelling.pdf</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7"/>
              </a:rPr>
              <a:t>https://www.slideshare.net/thecroaker/death-by-powerpoint</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sng">
                <a:solidFill>
                  <a:schemeClr val="dk1"/>
                </a:solidFill>
                <a:effectLst/>
                <a:uFillTx/>
                <a:latin typeface="Calibri"/>
                <a:ea typeface="Calibri"/>
              </a:rPr>
              <a:t>Research Paper</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8"/>
              </a:rPr>
              <a:t>https://grigorisg9gr.github.io/machine%20learning/research%20paper/how-to-write-a-research-paper-in-machine-learning/</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9"/>
              </a:rPr>
              <a:t>https://paperswithcode.com/</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000" strike="noStrike" u="none">
              <a:solidFill>
                <a:srgbClr val="000000"/>
              </a:solidFill>
              <a:effectLst/>
              <a:uFillTx/>
              <a:latin typeface="Arial"/>
            </a:endParaRPr>
          </a:p>
        </p:txBody>
      </p:sp>
      <p:pic>
        <p:nvPicPr>
          <p:cNvPr id="272" name="Picture 4" descr="Text, letter&#10;&#10;Description automatically generated"/>
          <p:cNvPicPr/>
          <p:nvPr/>
        </p:nvPicPr>
        <p:blipFill>
          <a:blip r:embed="rId10"/>
          <a:stretch/>
        </p:blipFill>
        <p:spPr>
          <a:xfrm>
            <a:off x="10461240" y="-7200"/>
            <a:ext cx="1110960" cy="182808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273" name="PlaceHolder 1"/>
          <p:cNvSpPr>
            <a:spLocks noGrp="1"/>
          </p:cNvSpPr>
          <p:nvPr>
            <p:ph type="title"/>
          </p:nvPr>
        </p:nvSpPr>
        <p:spPr>
          <a:xfrm>
            <a:off x="838080" y="14940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274" name="PlaceHolder 2"/>
          <p:cNvSpPr>
            <a:spLocks noGrp="1"/>
          </p:cNvSpPr>
          <p:nvPr>
            <p:ph/>
          </p:nvPr>
        </p:nvSpPr>
        <p:spPr>
          <a:xfrm>
            <a:off x="838080" y="1133640"/>
            <a:ext cx="11089800" cy="48888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Further Resources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sng">
                <a:solidFill>
                  <a:schemeClr val="dk1"/>
                </a:solidFill>
                <a:effectLst/>
                <a:uFillTx/>
                <a:latin typeface="Calibri"/>
                <a:ea typeface="Calibri"/>
              </a:rPr>
              <a:t>Research Paper</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1"/>
              </a:rPr>
              <a:t>https://towardsdatascience.com/writing-more-successful-machine-learning-research-papers-39863ca9ea90</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2"/>
              </a:rPr>
              <a:t>https://www.fda.gov/files/medical%20devices/published/US-FDA-Artificial-Intelligence-and-Machine-Learning-Discussion-Paper.pdf</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3"/>
              </a:rPr>
              <a:t>https://arxiv.org/pdf/2108.02497.pdf</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4"/>
              </a:rPr>
              <a:t>https://www.ic.unicamp.br/~ra023169/publications/misc1.pdf</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5"/>
              </a:rPr>
              <a:t>https://www.approximatelycorrect.com/2018/01/29/heuristics-technical-scientific-writing-machine-learning-perspective/</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marL="457200" indent="0" defTabSz="914400">
              <a:lnSpc>
                <a:spcPct val="90000"/>
              </a:lnSpc>
              <a:spcBef>
                <a:spcPts val="499"/>
              </a:spcBef>
              <a:buNone/>
              <a:tabLst>
                <a:tab algn="l" pos="0"/>
              </a:tabLst>
            </a:pPr>
            <a:endParaRPr b="0" lang="en-US" sz="2000" strike="noStrike" u="none">
              <a:solidFill>
                <a:srgbClr val="000000"/>
              </a:solidFill>
              <a:effectLst/>
              <a:uFillTx/>
              <a:latin typeface="Arial"/>
            </a:endParaRPr>
          </a:p>
          <a:p>
            <a:pPr marL="457200"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Books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6"/>
              </a:rPr>
              <a:t>https://www.edwardtufte.com/tufte/books_vdqi</a:t>
            </a:r>
            <a:r>
              <a:rPr b="0" lang="en-US" sz="2000" strike="noStrike" u="none">
                <a:solidFill>
                  <a:schemeClr val="dk1"/>
                </a:solidFill>
                <a:effectLst/>
                <a:uFillTx/>
                <a:latin typeface="Calibri"/>
                <a:ea typeface="Calibri"/>
              </a:rPr>
              <a:t> (Tufte)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pic>
        <p:nvPicPr>
          <p:cNvPr id="275" name="Picture 4" descr="Text, letter&#10;&#10;Description automatically generated"/>
          <p:cNvPicPr/>
          <p:nvPr/>
        </p:nvPicPr>
        <p:blipFill>
          <a:blip r:embed="rId7"/>
          <a:stretch/>
        </p:blipFill>
        <p:spPr>
          <a:xfrm>
            <a:off x="10461240" y="-7200"/>
            <a:ext cx="1110960" cy="182808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Overview</a:t>
            </a:r>
            <a:endParaRPr b="0" lang="en-US" sz="4400" strike="noStrike" u="none">
              <a:solidFill>
                <a:srgbClr val="000000"/>
              </a:solidFill>
              <a:effectLst/>
              <a:uFillTx/>
              <a:latin typeface="Arial"/>
            </a:endParaRPr>
          </a:p>
        </p:txBody>
      </p:sp>
      <p:sp>
        <p:nvSpPr>
          <p:cNvPr id="27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800" strike="noStrike" u="none">
                <a:solidFill>
                  <a:schemeClr val="dk1"/>
                </a:solidFill>
                <a:effectLst/>
                <a:uFillTx/>
                <a:latin typeface="Calibri"/>
              </a:rPr>
              <a:t>Think of the presented overview as a mere "biscuit dipping", and now there comes the actual "feast."</a:t>
            </a:r>
            <a:endParaRPr b="0" lang="en-US" sz="2800" strike="noStrike" u="none">
              <a:solidFill>
                <a:srgbClr val="000000"/>
              </a:solidFill>
              <a:effectLst/>
              <a:uFillTx/>
              <a:latin typeface="Arial"/>
            </a:endParaRPr>
          </a:p>
        </p:txBody>
      </p:sp>
      <p:pic>
        <p:nvPicPr>
          <p:cNvPr id="278" name="Picture 4" descr="A picture containing cup, coffee, indoor, beverage&#10;&#10;Description automatically generated"/>
          <p:cNvPicPr/>
          <p:nvPr/>
        </p:nvPicPr>
        <p:blipFill>
          <a:blip r:embed="rId1"/>
          <a:stretch/>
        </p:blipFill>
        <p:spPr>
          <a:xfrm>
            <a:off x="1099080" y="3429720"/>
            <a:ext cx="3504600" cy="2618280"/>
          </a:xfrm>
          <a:prstGeom prst="rect">
            <a:avLst/>
          </a:prstGeom>
          <a:noFill/>
          <a:ln w="0">
            <a:noFill/>
          </a:ln>
        </p:spPr>
      </p:pic>
      <p:sp>
        <p:nvSpPr>
          <p:cNvPr id="279" name="TextBox 4"/>
          <p:cNvSpPr/>
          <p:nvPr/>
        </p:nvSpPr>
        <p:spPr>
          <a:xfrm>
            <a:off x="1479960" y="617904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Data Science Overview</a:t>
            </a:r>
            <a:endParaRPr b="0" lang="en-US" sz="1800" strike="noStrike" u="none">
              <a:solidFill>
                <a:srgbClr val="000000"/>
              </a:solidFill>
              <a:effectLst/>
              <a:uFillTx/>
              <a:latin typeface="Arial"/>
            </a:endParaRPr>
          </a:p>
        </p:txBody>
      </p:sp>
      <p:sp>
        <p:nvSpPr>
          <p:cNvPr id="280" name="TextBox 5"/>
          <p:cNvSpPr/>
          <p:nvPr/>
        </p:nvSpPr>
        <p:spPr>
          <a:xfrm>
            <a:off x="8007480" y="613728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Machine Learning</a:t>
            </a:r>
            <a:endParaRPr b="0" lang="en-US" sz="1800" strike="noStrike" u="none">
              <a:solidFill>
                <a:srgbClr val="000000"/>
              </a:solidFill>
              <a:effectLst/>
              <a:uFillTx/>
              <a:latin typeface="Arial"/>
            </a:endParaRPr>
          </a:p>
        </p:txBody>
      </p:sp>
      <p:pic>
        <p:nvPicPr>
          <p:cNvPr id="281" name="Picture 7" descr="A picture containing food, meal&#10;&#10;Description automatically generated"/>
          <p:cNvPicPr/>
          <p:nvPr/>
        </p:nvPicPr>
        <p:blipFill>
          <a:blip r:embed="rId2"/>
          <a:stretch/>
        </p:blipFill>
        <p:spPr>
          <a:xfrm>
            <a:off x="6283080" y="3338280"/>
            <a:ext cx="4924440" cy="2789640"/>
          </a:xfrm>
          <a:prstGeom prst="rect">
            <a:avLst/>
          </a:prstGeom>
          <a:noFill/>
          <a:ln w="0">
            <a:noFill/>
          </a:ln>
        </p:spPr>
      </p:pic>
      <p:sp>
        <p:nvSpPr>
          <p:cNvPr id="282" name="PlaceHolder 3"/>
          <p:cNvSpPr>
            <a:spLocks noGrp="1"/>
          </p:cNvSpPr>
          <p:nvPr>
            <p:ph type="ftr" idx="96"/>
          </p:nvPr>
        </p:nvSpPr>
        <p:spPr>
          <a:xfrm>
            <a:off x="2520" y="6510960"/>
            <a:ext cx="12115080" cy="2930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Source: </a:t>
            </a:r>
            <a:r>
              <a:rPr b="0" lang="en-US" sz="1200" strike="noStrike" u="sng">
                <a:solidFill>
                  <a:schemeClr val="dk1">
                    <a:tint val="75000"/>
                  </a:schemeClr>
                </a:solidFill>
                <a:effectLst/>
                <a:uFillTx/>
                <a:latin typeface="Calibri"/>
                <a:hlinkClick r:id="rId3"/>
              </a:rPr>
              <a:t>https://en.wikipedia.org/wiki/Dunking_(biscuit)#/media/File:Dunking_a_biscuit.jpg</a:t>
            </a:r>
            <a:r>
              <a:rPr b="0" lang="en-US" sz="1200" strike="noStrike" u="none">
                <a:solidFill>
                  <a:schemeClr val="dk1">
                    <a:tint val="75000"/>
                  </a:schemeClr>
                </a:solidFill>
                <a:effectLst/>
                <a:uFillTx/>
                <a:latin typeface="Calibri"/>
              </a:rPr>
              <a:t>  </a:t>
            </a:r>
            <a:r>
              <a:rPr b="0" lang="en-US" sz="1200" strike="noStrike" u="sng">
                <a:solidFill>
                  <a:schemeClr val="dk1">
                    <a:tint val="75000"/>
                  </a:schemeClr>
                </a:solidFill>
                <a:effectLst/>
                <a:uFillTx/>
                <a:latin typeface="Calibri"/>
                <a:hlinkClick r:id="rId4"/>
              </a:rPr>
              <a:t>https://www.istockphoto.com/photos/thanksgiving-feast</a:t>
            </a:r>
            <a:r>
              <a:rPr b="0" lang="en-US" sz="1200" strike="noStrike" u="none">
                <a:solidFill>
                  <a:schemeClr val="dk1">
                    <a:tint val="75000"/>
                  </a:schemeClr>
                </a:solidFill>
                <a:effectLst/>
                <a:uFillTx/>
                <a:latin typeface="Calibri"/>
              </a:rPr>
              <a:t>   ​ </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83" name="Picture 6" descr="Diagram, schematic&#10;&#10;Description automatically generated"/>
          <p:cNvPicPr/>
          <p:nvPr/>
        </p:nvPicPr>
        <p:blipFill>
          <a:blip r:embed="rId1"/>
          <a:stretch/>
        </p:blipFill>
        <p:spPr>
          <a:xfrm>
            <a:off x="1454760" y="215280"/>
            <a:ext cx="9281880" cy="642708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Machine Learning</a:t>
            </a:r>
            <a:endParaRPr b="0" lang="en-US" sz="3200" strike="noStrike" u="none">
              <a:solidFill>
                <a:srgbClr val="000000"/>
              </a:solidFill>
              <a:effectLst/>
              <a:uFillTx/>
              <a:latin typeface="Arial"/>
            </a:endParaRPr>
          </a:p>
        </p:txBody>
      </p:sp>
      <p:sp>
        <p:nvSpPr>
          <p:cNvPr id="28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Confusing Semantics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Although most of these terms are related and overlap in their application, they're distinct. Let us shine some light into the blurriness of such matters, and by the end of this module, one should be comfortable with the distinction and similarity encompassing each term. </a:t>
            </a:r>
            <a:endParaRPr b="0" lang="en-US" sz="2100" strike="noStrike" u="none">
              <a:solidFill>
                <a:srgbClr val="000000"/>
              </a:solidFill>
              <a:effectLst/>
              <a:uFillTx/>
              <a:latin typeface="Arial"/>
            </a:endParaRPr>
          </a:p>
        </p:txBody>
      </p:sp>
      <p:sp>
        <p:nvSpPr>
          <p:cNvPr id="286" name="PlaceHolder 3"/>
          <p:cNvSpPr>
            <a:spLocks noGrp="1"/>
          </p:cNvSpPr>
          <p:nvPr>
            <p:ph type="ftr" idx="97"/>
          </p:nvPr>
        </p:nvSpPr>
        <p:spPr>
          <a:xfrm>
            <a:off x="109440" y="6499080"/>
            <a:ext cx="11972160" cy="340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Image can be found at &lt; </a:t>
            </a:r>
            <a:r>
              <a:rPr b="0" lang="en-US" sz="1200" strike="noStrike" u="sng">
                <a:solidFill>
                  <a:schemeClr val="dk1">
                    <a:tint val="75000"/>
                  </a:schemeClr>
                </a:solidFill>
                <a:effectLst/>
                <a:uFillTx/>
                <a:latin typeface="Calibri"/>
                <a:ea typeface="Calibri"/>
                <a:hlinkClick r:id="rId1"/>
              </a:rPr>
              <a:t>https://excalidraw.com/#room=adc8e9fbbc1d5149cc44,yQ8wfFWtHJyDCMnlc3chmA</a:t>
            </a:r>
            <a:r>
              <a:rPr b="0" lang="en-US" sz="1200" strike="noStrike" u="none">
                <a:solidFill>
                  <a:schemeClr val="dk1">
                    <a:tint val="75000"/>
                  </a:schemeClr>
                </a:solidFill>
                <a:effectLst/>
                <a:uFillTx/>
                <a:latin typeface="Calibri"/>
                <a:ea typeface="Calibri"/>
              </a:rPr>
              <a:t> &gt; </a:t>
            </a:r>
            <a:endParaRPr b="0" lang="en-US" sz="1200" strike="noStrike" u="none">
              <a:solidFill>
                <a:srgbClr val="000000"/>
              </a:solidFill>
              <a:effectLst/>
              <a:uFillTx/>
              <a:latin typeface="Times New Roman"/>
            </a:endParaRPr>
          </a:p>
        </p:txBody>
      </p:sp>
      <p:pic>
        <p:nvPicPr>
          <p:cNvPr id="287" name="Picture 6" descr="Diagram, schematic&#10;&#10;Description automatically generated"/>
          <p:cNvPicPr/>
          <p:nvPr/>
        </p:nvPicPr>
        <p:blipFill>
          <a:blip r:embed="rId2"/>
          <a:stretch/>
        </p:blipFill>
        <p:spPr>
          <a:xfrm>
            <a:off x="8982360" y="365040"/>
            <a:ext cx="2365920" cy="1658880"/>
          </a:xfrm>
          <a:prstGeom prst="rect">
            <a:avLst/>
          </a:prstGeom>
          <a:noFill/>
          <a:ln w="0">
            <a:noFill/>
          </a:ln>
        </p:spPr>
      </p:pic>
      <p:pic>
        <p:nvPicPr>
          <p:cNvPr id="288" name="Picture 6" descr="Diagram&#10;&#10;Description automatically generated"/>
          <p:cNvPicPr/>
          <p:nvPr/>
        </p:nvPicPr>
        <p:blipFill>
          <a:blip r:embed="rId3"/>
          <a:stretch/>
        </p:blipFill>
        <p:spPr>
          <a:xfrm>
            <a:off x="2341440" y="3297240"/>
            <a:ext cx="6774120" cy="307512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Machine Learning</a:t>
            </a:r>
            <a:endParaRPr b="0" lang="en-US" sz="3200" strike="noStrike" u="none">
              <a:solidFill>
                <a:srgbClr val="000000"/>
              </a:solidFill>
              <a:effectLst/>
              <a:uFillTx/>
              <a:latin typeface="Arial"/>
            </a:endParaRPr>
          </a:p>
        </p:txBody>
      </p:sp>
      <p:sp>
        <p:nvSpPr>
          <p:cNvPr id="29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Data Science vs Data Analytics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rPr>
              <a:t>Data science</a:t>
            </a:r>
            <a:r>
              <a:rPr b="0" lang="en-US" sz="2100" strike="noStrike" u="none">
                <a:solidFill>
                  <a:schemeClr val="dk1"/>
                </a:solidFill>
                <a:effectLst/>
                <a:uFillTx/>
                <a:latin typeface="Calibri"/>
              </a:rPr>
              <a:t> focuses on broad goals and discoveries attempting to find new questions in an effort to drive innovation. It is somewhat ambiguous in nature, and not linear for it involves multiple disciplines (statistics, computer science, ….). It focuses more on machine learning and predictive modeling in order to solve complex problems.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Data analysis</a:t>
            </a:r>
            <a:r>
              <a:rPr b="0" lang="en-US" sz="2100" strike="noStrike" u="none">
                <a:solidFill>
                  <a:schemeClr val="dk1"/>
                </a:solidFill>
                <a:effectLst/>
                <a:uFillTx/>
                <a:latin typeface="Calibri"/>
                <a:ea typeface="Calibri"/>
              </a:rPr>
              <a:t> focuses on specific objectives that are congruent to business needs. It uses data as the ultimate compass to “truth” by deploying the necessary statistics and models.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If data science is a home for all the methods and tools, data analytics is a small room in that house. Data analytics is more specific and concentrated than data science.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sp>
        <p:nvSpPr>
          <p:cNvPr id="291" name="PlaceHolder 3"/>
          <p:cNvSpPr>
            <a:spLocks noGrp="1"/>
          </p:cNvSpPr>
          <p:nvPr>
            <p:ph type="ftr" idx="98"/>
          </p:nvPr>
        </p:nvSpPr>
        <p:spPr>
          <a:xfrm>
            <a:off x="109440" y="6499080"/>
            <a:ext cx="11972160" cy="340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DS vs DA &lt;</a:t>
            </a:r>
            <a:r>
              <a:rPr b="0" lang="en-US" sz="1200" strike="noStrike" u="sng">
                <a:solidFill>
                  <a:schemeClr val="dk1">
                    <a:tint val="75000"/>
                  </a:schemeClr>
                </a:solidFill>
                <a:effectLst/>
                <a:uFillTx/>
                <a:latin typeface="Calibri"/>
                <a:ea typeface="Calibri"/>
                <a:hlinkClick r:id="rId1"/>
              </a:rPr>
              <a:t>https://medium.com/@springboard_ind/data-science-vs-data-analytics-how-to-decide-which-one-is-right-for-you-41e7bdec080e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92" name="Picture 6" descr="Diagram, schematic&#10;&#10;Description automatically generated"/>
          <p:cNvPicPr/>
          <p:nvPr/>
        </p:nvPicPr>
        <p:blipFill>
          <a:blip r:embed="rId2"/>
          <a:stretch/>
        </p:blipFill>
        <p:spPr>
          <a:xfrm>
            <a:off x="8982360" y="365040"/>
            <a:ext cx="2365920" cy="165888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Picture 6" descr="Diagram, schematic&#10;&#10;Description automatically generated"/>
          <p:cNvPicPr/>
          <p:nvPr/>
        </p:nvPicPr>
        <p:blipFill>
          <a:blip r:embed="rId1"/>
          <a:stretch/>
        </p:blipFill>
        <p:spPr>
          <a:xfrm>
            <a:off x="8982360" y="365040"/>
            <a:ext cx="2365920" cy="1658880"/>
          </a:xfrm>
          <a:prstGeom prst="rect">
            <a:avLst/>
          </a:prstGeom>
          <a:noFill/>
          <a:ln w="0">
            <a:noFill/>
          </a:ln>
        </p:spPr>
      </p:pic>
      <p:sp>
        <p:nvSpPr>
          <p:cNvPr id="29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Machine Learning</a:t>
            </a:r>
            <a:endParaRPr b="0" lang="en-US" sz="3200" strike="noStrike" u="none">
              <a:solidFill>
                <a:srgbClr val="000000"/>
              </a:solidFill>
              <a:effectLst/>
              <a:uFillTx/>
              <a:latin typeface="Arial"/>
            </a:endParaRPr>
          </a:p>
        </p:txBody>
      </p:sp>
      <p:sp>
        <p:nvSpPr>
          <p:cNvPr id="29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Artificial Intelligence (AI) </a:t>
            </a:r>
            <a:r>
              <a:rPr b="1" lang="en-US" sz="2100" strike="noStrike" u="none">
                <a:solidFill>
                  <a:srgbClr val="ff0000"/>
                </a:solidFill>
                <a:effectLst/>
                <a:uFillTx/>
                <a:latin typeface="Calibri"/>
              </a:rPr>
              <a:t>vs</a:t>
            </a:r>
            <a:r>
              <a:rPr b="1" lang="en-US" sz="2100" strike="noStrike" u="none">
                <a:solidFill>
                  <a:schemeClr val="dk1"/>
                </a:solidFill>
                <a:effectLst/>
                <a:uFillTx/>
                <a:latin typeface="Calibri"/>
              </a:rPr>
              <a:t> Machine Learning (ML) </a:t>
            </a:r>
            <a:r>
              <a:rPr b="1" lang="en-US" sz="2100" strike="noStrike" u="none">
                <a:solidFill>
                  <a:srgbClr val="ff0000"/>
                </a:solidFill>
                <a:effectLst/>
                <a:uFillTx/>
                <a:latin typeface="Calibri"/>
              </a:rPr>
              <a:t>vs</a:t>
            </a:r>
            <a:r>
              <a:rPr b="1" lang="en-US" sz="2100" strike="noStrike" u="none">
                <a:solidFill>
                  <a:schemeClr val="dk1"/>
                </a:solidFill>
                <a:effectLst/>
                <a:uFillTx/>
                <a:latin typeface="Calibri"/>
              </a:rPr>
              <a:t> Deep Learning (DL)</a:t>
            </a:r>
            <a:endParaRPr b="0" lang="en-US" sz="2100" strike="noStrike" u="none">
              <a:solidFill>
                <a:srgbClr val="000000"/>
              </a:solidFill>
              <a:effectLst/>
              <a:uFillTx/>
              <a:latin typeface="Arial"/>
            </a:endParaRPr>
          </a:p>
        </p:txBody>
      </p:sp>
      <p:pic>
        <p:nvPicPr>
          <p:cNvPr id="296" name="Picture 6" descr="Diagram&#10;&#10;Description automatically generated"/>
          <p:cNvPicPr/>
          <p:nvPr/>
        </p:nvPicPr>
        <p:blipFill>
          <a:blip r:embed="rId2"/>
          <a:stretch/>
        </p:blipFill>
        <p:spPr>
          <a:xfrm>
            <a:off x="1371600" y="2328480"/>
            <a:ext cx="8796960" cy="405684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Machine Learning</a:t>
            </a:r>
            <a:endParaRPr b="0" lang="en-US" sz="4400" strike="noStrike" u="none">
              <a:solidFill>
                <a:srgbClr val="000000"/>
              </a:solidFill>
              <a:effectLst/>
              <a:uFillTx/>
              <a:latin typeface="Arial"/>
            </a:endParaRPr>
          </a:p>
        </p:txBody>
      </p:sp>
      <p:sp>
        <p:nvSpPr>
          <p:cNvPr id="29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lnSpcReduction="9999"/>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What is Artificial Intelligence (AI)?</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"It is the science and engineering of making intelligent machines, especially intelligent computer programs. It is related to the similar task of using computers to understand human intelligence, but AI does not have to confine itself to methods that are biologically observable."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AI seems to have started with Alan Turing in the 1950s. At the root of it all was the question      “</a:t>
            </a:r>
            <a:r>
              <a:rPr b="1" i="1" lang="en-US" sz="2100" strike="noStrike" u="none">
                <a:solidFill>
                  <a:srgbClr val="0070c0"/>
                </a:solidFill>
                <a:effectLst/>
                <a:uFillTx/>
                <a:latin typeface="Calibri"/>
                <a:ea typeface="Calibri"/>
              </a:rPr>
              <a:t>Can machines think?</a:t>
            </a:r>
            <a:r>
              <a:rPr b="0" lang="en-US" sz="2100" strike="noStrike" u="none">
                <a:solidFill>
                  <a:srgbClr val="000000"/>
                </a:solidFill>
                <a:effectLst/>
                <a:uFillTx/>
                <a:latin typeface="Calibri"/>
                <a:ea typeface="Calibri"/>
              </a:rPr>
              <a:t>”</a:t>
            </a:r>
            <a:r>
              <a:rPr b="0" lang="en-US" sz="2100" strike="noStrike" u="none">
                <a:solidFill>
                  <a:schemeClr val="dk1"/>
                </a:solidFill>
                <a:effectLst/>
                <a:uFillTx/>
                <a:latin typeface="Calibri"/>
                <a:ea typeface="Calibri"/>
              </a:rPr>
              <a:t> In order to provide a definitive answer Alan proposed a test (today known as the Turing test), in which a human would interact with a machine by way of a text-based conversation, in the case that the human evaluator wouldn’t be able to differentiate between the machine and a fellow human, then the machine is said to have passed the test.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lang="en-US" sz="2100" strike="noStrike" u="none">
                <a:solidFill>
                  <a:srgbClr val="ff0000"/>
                </a:solidFill>
                <a:effectLst/>
                <a:uFillTx/>
                <a:latin typeface="Calibri"/>
                <a:ea typeface="Calibri"/>
              </a:rPr>
              <a:t>The test results do not depend on the machine's ability to give correct answers to questions, only how closely its answers resemble those a human would give.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sp>
        <p:nvSpPr>
          <p:cNvPr id="299" name="PlaceHolder 3"/>
          <p:cNvSpPr>
            <a:spLocks noGrp="1"/>
          </p:cNvSpPr>
          <p:nvPr>
            <p:ph type="ftr" idx="99"/>
          </p:nvPr>
        </p:nvSpPr>
        <p:spPr>
          <a:xfrm>
            <a:off x="109440" y="6451560"/>
            <a:ext cx="11864880" cy="328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AI &lt; </a:t>
            </a:r>
            <a:r>
              <a:rPr b="0" lang="en-US" sz="1200" strike="noStrike" u="sng">
                <a:solidFill>
                  <a:schemeClr val="dk1">
                    <a:tint val="75000"/>
                  </a:schemeClr>
                </a:solidFill>
                <a:effectLst/>
                <a:uFillTx/>
                <a:latin typeface="Calibri"/>
                <a:ea typeface="Calibri"/>
                <a:hlinkClick r:id="rId1"/>
              </a:rPr>
              <a:t>https://tinyurl.com/hnd5ptz3</a:t>
            </a:r>
            <a:r>
              <a:rPr b="0" lang="en-US" sz="1200" strike="noStrike" u="none">
                <a:solidFill>
                  <a:schemeClr val="dk1">
                    <a:tint val="75000"/>
                  </a:schemeClr>
                </a:solidFill>
                <a:effectLst/>
                <a:uFillTx/>
                <a:latin typeface="Calibri"/>
                <a:ea typeface="Calibri"/>
              </a:rPr>
              <a:t> &gt;; Turing Test &lt; </a:t>
            </a:r>
            <a:r>
              <a:rPr b="0" lang="en-US" sz="1200" strike="noStrike" u="sng">
                <a:solidFill>
                  <a:schemeClr val="dk1">
                    <a:tint val="75000"/>
                  </a:schemeClr>
                </a:solidFill>
                <a:effectLst/>
                <a:uFillTx/>
                <a:latin typeface="Calibri"/>
                <a:ea typeface="Calibri"/>
                <a:hlinkClick r:id="rId2"/>
              </a:rPr>
              <a:t>https://en.wikipedia.org/wiki/Turing_test</a:t>
            </a:r>
            <a:r>
              <a:rPr b="0" lang="en-US" sz="1200" strike="noStrike" u="none">
                <a:solidFill>
                  <a:schemeClr val="dk1">
                    <a:tint val="75000"/>
                  </a:schemeClr>
                </a:solidFill>
                <a:effectLst/>
                <a:uFillTx/>
                <a:latin typeface="Calibri"/>
                <a:ea typeface="Calibri"/>
              </a:rPr>
              <a:t> &gt;;  Alan Turing Original Paper  &lt; </a:t>
            </a:r>
            <a:r>
              <a:rPr b="0" lang="en-US" sz="1200" strike="noStrike" u="sng">
                <a:solidFill>
                  <a:schemeClr val="dk1">
                    <a:tint val="75000"/>
                  </a:schemeClr>
                </a:solidFill>
                <a:effectLst/>
                <a:uFillTx/>
                <a:latin typeface="Calibri"/>
                <a:ea typeface="Calibri"/>
                <a:hlinkClick r:id="rId3"/>
              </a:rPr>
              <a:t>https://www.csee.umbc.edu/courses/471/papers/turing.pdf</a:t>
            </a:r>
            <a:r>
              <a:rPr b="0" lang="en-US" sz="1200" strike="noStrike" u="none">
                <a:solidFill>
                  <a:schemeClr val="dk1">
                    <a:tint val="75000"/>
                  </a:schemeClr>
                </a:solidFill>
                <a:effectLst/>
                <a:uFillTx/>
                <a:latin typeface="Calibri"/>
                <a:ea typeface="Calibri"/>
              </a:rPr>
              <a:t> &gt;; Image Cred &lt; </a:t>
            </a:r>
            <a:r>
              <a:rPr b="0" lang="en-US" sz="1200" strike="noStrike" u="sng">
                <a:solidFill>
                  <a:schemeClr val="dk1">
                    <a:tint val="75000"/>
                  </a:schemeClr>
                </a:solidFill>
                <a:effectLst/>
                <a:uFillTx/>
                <a:latin typeface="Calibri"/>
                <a:ea typeface="Calibri"/>
                <a:hlinkClick r:id="rId4"/>
              </a:rPr>
              <a:t>https://www.vectorstock.com/royalty-free-vector/artificial-intelligence-ai-icon-ai-brain-concept-vector-23864074</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00" name="Picture 6" descr="A picture containing text&#10;&#10;Description automatically generated"/>
          <p:cNvPicPr/>
          <p:nvPr/>
        </p:nvPicPr>
        <p:blipFill>
          <a:blip r:embed="rId5"/>
          <a:stretch/>
        </p:blipFill>
        <p:spPr>
          <a:xfrm>
            <a:off x="9891000" y="364680"/>
            <a:ext cx="1446840" cy="1285920"/>
          </a:xfrm>
          <a:prstGeom prst="rect">
            <a:avLst/>
          </a:prstGeom>
          <a:noFill/>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Machine Learning</a:t>
            </a:r>
            <a:endParaRPr b="0" lang="en-US" sz="4400" strike="noStrike" u="none">
              <a:solidFill>
                <a:srgbClr val="000000"/>
              </a:solidFill>
              <a:effectLst/>
              <a:uFillTx/>
              <a:latin typeface="Arial"/>
            </a:endParaRPr>
          </a:p>
        </p:txBody>
      </p:sp>
      <p:sp>
        <p:nvSpPr>
          <p:cNvPr id="302"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Turing Test </a:t>
            </a:r>
            <a:endParaRPr b="0" lang="en-US" sz="2100" strike="noStrike" u="none">
              <a:solidFill>
                <a:srgbClr val="000000"/>
              </a:solidFill>
              <a:effectLst/>
              <a:uFillTx/>
              <a:latin typeface="Arial"/>
            </a:endParaRPr>
          </a:p>
        </p:txBody>
      </p:sp>
      <p:sp>
        <p:nvSpPr>
          <p:cNvPr id="303" name="PlaceHolder 3"/>
          <p:cNvSpPr>
            <a:spLocks noGrp="1"/>
          </p:cNvSpPr>
          <p:nvPr>
            <p:ph type="ftr" idx="100"/>
          </p:nvPr>
        </p:nvSpPr>
        <p:spPr>
          <a:xfrm>
            <a:off x="109440" y="6451560"/>
            <a:ext cx="11864880" cy="328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&lt; </a:t>
            </a:r>
            <a:r>
              <a:rPr b="0" lang="en-US" sz="1200" strike="noStrike" u="sng">
                <a:solidFill>
                  <a:schemeClr val="dk1">
                    <a:tint val="75000"/>
                  </a:schemeClr>
                </a:solidFill>
                <a:effectLst/>
                <a:uFillTx/>
                <a:latin typeface="Calibri"/>
                <a:ea typeface="Calibri"/>
                <a:hlinkClick r:id="rId1"/>
              </a:rPr>
              <a:t>https://www.youtube.com/watch?v=3wLqsRLvV-c</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04" name="" descr="">
            <a:hlinkClick r:id="" action="ppaction://media"/>
          </p:cNvPr>
          <p:cNvPicPr/>
          <p:nvPr>
            <a:videoFile r:link="rId2"/>
            <p:extLst>
              <p:ext uri="{DAA4B4D4-6D71-4841-9C94-3DE7FCFB9230}">
                <p14:media r:link="rId3"/>
              </p:ext>
            </p:extLst>
          </p:nvPr>
        </p:nvPicPr>
        <p:blipFill>
          <a:blip r:embed="rId4"/>
          <a:stretch>
            <a:fillRect/>
          </a:stretch>
        </p:blipFill>
        <p:spPr>
          <a:xfrm>
            <a:off x="2694240" y="2238840"/>
            <a:ext cx="6079320" cy="3971160"/>
          </a:xfrm>
          <a:prstGeom prst="rect">
            <a:avLst/>
          </a:prstGeom>
          <a:ln w="0">
            <a:noFill/>
          </a:ln>
        </p:spPr>
      </p:pic>
      <p:pic>
        <p:nvPicPr>
          <p:cNvPr id="305" name="Picture 6" descr="Diagram, schematic&#10;&#10;Description automatically generated"/>
          <p:cNvPicPr/>
          <p:nvPr/>
        </p:nvPicPr>
        <p:blipFill>
          <a:blip r:embed="rId5"/>
          <a:stretch/>
        </p:blipFill>
        <p:spPr>
          <a:xfrm>
            <a:off x="8982360" y="365040"/>
            <a:ext cx="2365920" cy="165888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36" name="PlaceHolder 2"/>
          <p:cNvSpPr>
            <a:spLocks noGrp="1"/>
          </p:cNvSpPr>
          <p:nvPr>
            <p:ph/>
          </p:nvPr>
        </p:nvSpPr>
        <p:spPr>
          <a:xfrm>
            <a:off x="838080" y="1825560"/>
            <a:ext cx="10514880" cy="44978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Skills of A Data Scientists</a:t>
            </a:r>
            <a:endParaRPr b="0" lang="en-US" sz="20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In a blogpost, Mike Driscoll (Harvard alumni, entrepreneur, investor, ….) proposes "</a:t>
            </a:r>
            <a:r>
              <a:rPr b="0" i="1" lang="en-US" sz="2000" strike="noStrike" u="sng">
                <a:solidFill>
                  <a:schemeClr val="dk1"/>
                </a:solidFill>
                <a:effectLst/>
                <a:uFillTx/>
                <a:latin typeface="Calibri"/>
                <a:ea typeface="Calibri"/>
                <a:hlinkClick r:id="rId1"/>
              </a:rPr>
              <a:t>The three sexy skills of data geeks</a:t>
            </a:r>
            <a:r>
              <a:rPr b="0" lang="en-US" sz="2000" strike="noStrike" u="none">
                <a:solidFill>
                  <a:schemeClr val="dk1"/>
                </a:solidFill>
                <a:effectLst/>
                <a:uFillTx/>
                <a:latin typeface="Calibri"/>
                <a:ea typeface="Calibri"/>
              </a:rPr>
              <a:t>."</a:t>
            </a:r>
            <a:endParaRPr b="0" lang="en-US" sz="20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marL="457200" indent="-457200" defTabSz="914400">
              <a:lnSpc>
                <a:spcPct val="90000"/>
              </a:lnSpc>
              <a:spcBef>
                <a:spcPts val="1001"/>
              </a:spcBef>
              <a:buClr>
                <a:srgbClr val="0070c0"/>
              </a:buClr>
              <a:buFont typeface="Arial"/>
              <a:buAutoNum type="arabicPeriod"/>
              <a:tabLst>
                <a:tab algn="l" pos="0"/>
              </a:tabLst>
            </a:pPr>
            <a:r>
              <a:rPr b="1" lang="en-US" sz="2000" strike="noStrike" u="none">
                <a:solidFill>
                  <a:srgbClr val="0070c0"/>
                </a:solidFill>
                <a:effectLst/>
                <a:uFillTx/>
                <a:latin typeface="Calibri"/>
                <a:ea typeface="Calibri"/>
              </a:rPr>
              <a:t>Statistics </a:t>
            </a:r>
            <a:r>
              <a:rPr b="0" lang="en-US" sz="2000" strike="noStrike" u="none">
                <a:solidFill>
                  <a:schemeClr val="dk1"/>
                </a:solidFill>
                <a:effectLst/>
                <a:uFillTx/>
                <a:latin typeface="Calibri"/>
                <a:ea typeface="Calibri"/>
              </a:rPr>
              <a:t>("</a:t>
            </a:r>
            <a:r>
              <a:rPr b="1" lang="en-US" sz="2000" strike="noStrike" u="none">
                <a:solidFill>
                  <a:srgbClr val="ffc000"/>
                </a:solidFill>
                <a:effectLst/>
                <a:uFillTx/>
                <a:latin typeface="Calibri"/>
                <a:ea typeface="Calibri"/>
              </a:rPr>
              <a:t>studying</a:t>
            </a:r>
            <a:r>
              <a:rPr b="0" lang="en-US" sz="2000" strike="noStrike" u="none">
                <a:solidFill>
                  <a:schemeClr val="dk1"/>
                </a:solidFill>
                <a:effectLst/>
                <a:uFillTx/>
                <a:latin typeface="Calibri"/>
                <a:ea typeface="Calibri"/>
              </a:rPr>
              <a:t>"), the most important and most difficult to master given its rigor and ever progressing recent development. </a:t>
            </a:r>
            <a:endParaRPr b="0" lang="en-US" sz="2000" strike="noStrike" u="none">
              <a:solidFill>
                <a:srgbClr val="000000"/>
              </a:solidFill>
              <a:effectLst/>
              <a:uFillTx/>
              <a:latin typeface="Arial"/>
            </a:endParaRPr>
          </a:p>
          <a:p>
            <a:pPr marL="457200" indent="-457200" defTabSz="914400">
              <a:lnSpc>
                <a:spcPct val="90000"/>
              </a:lnSpc>
              <a:spcBef>
                <a:spcPts val="1001"/>
              </a:spcBef>
              <a:buClr>
                <a:srgbClr val="0070c0"/>
              </a:buClr>
              <a:buFont typeface="Arial"/>
              <a:buAutoNum type="arabicPeriod"/>
              <a:tabLst>
                <a:tab algn="l" pos="0"/>
              </a:tabLst>
            </a:pPr>
            <a:r>
              <a:rPr b="1" lang="en-US" sz="2000" strike="noStrike" u="none">
                <a:solidFill>
                  <a:srgbClr val="0070c0"/>
                </a:solidFill>
                <a:effectLst/>
                <a:uFillTx/>
                <a:latin typeface="Calibri"/>
                <a:ea typeface="Calibri"/>
              </a:rPr>
              <a:t>Data munging</a:t>
            </a:r>
            <a:r>
              <a:rPr b="1" lang="en-US" sz="2000" strike="noStrike" u="none">
                <a:solidFill>
                  <a:schemeClr val="dk1"/>
                </a:solidFill>
                <a:effectLst/>
                <a:uFillTx/>
                <a:latin typeface="Calibri"/>
                <a:ea typeface="Calibri"/>
              </a:rPr>
              <a:t>  </a:t>
            </a:r>
            <a:r>
              <a:rPr b="0" lang="en-US" sz="2000" strike="noStrike" u="none">
                <a:solidFill>
                  <a:schemeClr val="dk1"/>
                </a:solidFill>
                <a:effectLst/>
                <a:uFillTx/>
                <a:latin typeface="Calibri"/>
                <a:ea typeface="Calibri"/>
              </a:rPr>
              <a:t>("</a:t>
            </a:r>
            <a:r>
              <a:rPr b="1" lang="en-US" sz="2000" strike="noStrike" u="none">
                <a:solidFill>
                  <a:srgbClr val="ffc000"/>
                </a:solidFill>
                <a:effectLst/>
                <a:uFillTx/>
                <a:latin typeface="Calibri"/>
                <a:ea typeface="Calibri"/>
              </a:rPr>
              <a:t>suffering</a:t>
            </a:r>
            <a:r>
              <a:rPr b="0" lang="en-US" sz="2000" strike="noStrike" u="none">
                <a:solidFill>
                  <a:schemeClr val="dk1"/>
                </a:solidFill>
                <a:effectLst/>
                <a:uFillTx/>
                <a:latin typeface="Calibri"/>
                <a:ea typeface="Calibri"/>
              </a:rPr>
              <a:t>"), the second most important referring to the "painful" process of cleaning, parsing, and proofing one's data before it is usable for analysis- real world data is messy.  Whether it is cleaning, combining datasets, or making use of big data distributed storage systems data processing remains ever more important. </a:t>
            </a:r>
            <a:endParaRPr b="0" lang="en-US" sz="2000" strike="noStrike" u="none">
              <a:solidFill>
                <a:srgbClr val="000000"/>
              </a:solidFill>
              <a:effectLst/>
              <a:uFillTx/>
              <a:latin typeface="Arial"/>
            </a:endParaRPr>
          </a:p>
          <a:p>
            <a:pPr marL="457200" indent="-457200" defTabSz="914400">
              <a:lnSpc>
                <a:spcPct val="90000"/>
              </a:lnSpc>
              <a:spcBef>
                <a:spcPts val="1001"/>
              </a:spcBef>
              <a:buClr>
                <a:srgbClr val="0070c0"/>
              </a:buClr>
              <a:buFont typeface="Arial"/>
              <a:buAutoNum type="arabicPeriod"/>
              <a:tabLst>
                <a:tab algn="l" pos="0"/>
              </a:tabLst>
            </a:pPr>
            <a:r>
              <a:rPr b="1" lang="en-US" sz="2000" strike="noStrike" u="none">
                <a:solidFill>
                  <a:srgbClr val="0070c0"/>
                </a:solidFill>
                <a:effectLst/>
                <a:highlight>
                  <a:srgbClr val="ffff00"/>
                </a:highlight>
                <a:uFillTx/>
                <a:latin typeface="Calibri"/>
                <a:ea typeface="Calibri"/>
              </a:rPr>
              <a:t>Visualization </a:t>
            </a:r>
            <a:r>
              <a:rPr b="0" lang="en-US" sz="2000" strike="noStrike" u="none">
                <a:solidFill>
                  <a:schemeClr val="dk1"/>
                </a:solidFill>
                <a:effectLst/>
                <a:uFillTx/>
                <a:latin typeface="Calibri"/>
                <a:ea typeface="Calibri"/>
              </a:rPr>
              <a:t>("</a:t>
            </a:r>
            <a:r>
              <a:rPr b="1" lang="en-US" sz="2000" strike="noStrike" u="none">
                <a:solidFill>
                  <a:srgbClr val="ffc000"/>
                </a:solidFill>
                <a:effectLst/>
                <a:uFillTx/>
                <a:latin typeface="Calibri"/>
                <a:ea typeface="Calibri"/>
              </a:rPr>
              <a:t>storytelling</a:t>
            </a:r>
            <a:r>
              <a:rPr b="0" lang="en-US" sz="2000" strike="noStrike" u="none">
                <a:solidFill>
                  <a:schemeClr val="dk1"/>
                </a:solidFill>
                <a:effectLst/>
                <a:uFillTx/>
                <a:latin typeface="Calibri"/>
                <a:ea typeface="Calibri"/>
              </a:rPr>
              <a:t>"), is "the easiest to believe one has", although exposure to basic graphics is common to most data scientists, the ability to communicate ("narrate a story") to a wider and more general audience is a skill in itself!</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137" name="PlaceHolder 3"/>
          <p:cNvSpPr>
            <a:spLocks noGrp="1"/>
          </p:cNvSpPr>
          <p:nvPr>
            <p:ph type="ftr" idx="71"/>
          </p:nvPr>
        </p:nvSpPr>
        <p:spPr>
          <a:xfrm>
            <a:off x="-1440" y="6514560"/>
            <a:ext cx="12194280" cy="335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3 Skills &lt;</a:t>
            </a:r>
            <a:r>
              <a:rPr b="0" lang="en-US" sz="1200" strike="noStrike" u="sng">
                <a:solidFill>
                  <a:schemeClr val="dk1">
                    <a:tint val="75000"/>
                  </a:schemeClr>
                </a:solidFill>
                <a:effectLst/>
                <a:uFillTx/>
                <a:latin typeface="Calibri"/>
                <a:ea typeface="Calibri"/>
                <a:hlinkClick r:id="rId2"/>
              </a:rPr>
              <a:t>https://medriscoll.com/2009/05/27/the-three-sexy-skills-of-data-geeks/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38" name="Picture 6" descr="Diagram&#10;&#10;Description automatically generated"/>
          <p:cNvPicPr/>
          <p:nvPr/>
        </p:nvPicPr>
        <p:blipFill>
          <a:blip r:embed="rId3"/>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Machine Learning</a:t>
            </a:r>
            <a:endParaRPr b="0" lang="en-US" sz="4400" strike="noStrike" u="none">
              <a:solidFill>
                <a:srgbClr val="000000"/>
              </a:solidFill>
              <a:effectLst/>
              <a:uFillTx/>
              <a:latin typeface="Arial"/>
            </a:endParaRPr>
          </a:p>
        </p:txBody>
      </p:sp>
      <p:sp>
        <p:nvSpPr>
          <p:cNvPr id="30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What is Machine Learning (ML)?</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Machine Learning, often referred to as statistical learning, is </a:t>
            </a:r>
            <a:r>
              <a:rPr b="0" lang="en-US" sz="2100" strike="noStrike" u="none">
                <a:solidFill>
                  <a:schemeClr val="dk1"/>
                </a:solidFill>
                <a:effectLst/>
                <a:uFillTx/>
                <a:latin typeface="Calibri"/>
                <a:ea typeface="Calibri"/>
              </a:rPr>
              <a:t>a subfield artificial intelligence that is concerned with the development of  algorithms “that can automatically detect patterns in data, and then use the uncovered patterns to predict future data, or to perform other kinds of decision making under uncertainty.”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its core, Machine Learning attempts to solve real world problems by collecting data and then building a statistical model that best explains the data with the intention to learn useful patterns in relation to the problem.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lang="en-US" sz="2100" strike="noStrike" u="none">
                <a:solidFill>
                  <a:srgbClr val="ff0000"/>
                </a:solidFill>
                <a:effectLst/>
                <a:uFillTx/>
                <a:latin typeface="Calibri"/>
                <a:ea typeface="Calibri"/>
              </a:rPr>
              <a:t>Statistical learning refers to a vast set of tools for understanding data.</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p:txBody>
      </p:sp>
      <p:sp>
        <p:nvSpPr>
          <p:cNvPr id="308" name="PlaceHolder 3"/>
          <p:cNvSpPr>
            <a:spLocks noGrp="1"/>
          </p:cNvSpPr>
          <p:nvPr>
            <p:ph type="ftr" idx="101"/>
          </p:nvPr>
        </p:nvSpPr>
        <p:spPr>
          <a:xfrm>
            <a:off x="109440" y="6451560"/>
            <a:ext cx="11864880" cy="328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Machine Learning: A Probabilistic Perspective  &lt; </a:t>
            </a:r>
            <a:r>
              <a:rPr b="0" lang="en-US" sz="1200" strike="noStrike" u="sng">
                <a:solidFill>
                  <a:schemeClr val="dk1">
                    <a:tint val="75000"/>
                  </a:schemeClr>
                </a:solidFill>
                <a:effectLst/>
                <a:uFillTx/>
                <a:latin typeface="Calibri"/>
                <a:ea typeface="Calibri"/>
                <a:hlinkClick r:id="rId1"/>
              </a:rPr>
              <a:t>http://noiselab.ucsd.edu/ECE228/Murphy_Machine_Learning.pdf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 </a:t>
            </a:r>
            <a:r>
              <a:rPr b="0" lang="en-US" sz="1200" strike="noStrike" u="sng">
                <a:solidFill>
                  <a:schemeClr val="dk1">
                    <a:tint val="75000"/>
                  </a:schemeClr>
                </a:solidFill>
                <a:effectLst/>
                <a:uFillTx/>
                <a:latin typeface="Calibri"/>
                <a:ea typeface="Calibri"/>
                <a:hlinkClick r:id="rId2"/>
              </a:rPr>
              <a:t>https://www.statlearning.com/</a:t>
            </a:r>
            <a:r>
              <a:rPr b="0" lang="en-US" sz="1200" strike="noStrike" u="none">
                <a:solidFill>
                  <a:schemeClr val="dk1">
                    <a:tint val="75000"/>
                  </a:schemeClr>
                </a:solidFill>
                <a:effectLst/>
                <a:uFillTx/>
                <a:latin typeface="Calibri"/>
                <a:ea typeface="Calibri"/>
              </a:rPr>
              <a:t> &gt;; Image Cred &lt; </a:t>
            </a:r>
            <a:r>
              <a:rPr b="0" lang="en-US" sz="1200" strike="noStrike" u="sng">
                <a:solidFill>
                  <a:schemeClr val="dk1">
                    <a:tint val="75000"/>
                  </a:schemeClr>
                </a:solidFill>
                <a:effectLst/>
                <a:uFillTx/>
                <a:latin typeface="Calibri"/>
                <a:ea typeface="Calibri"/>
                <a:hlinkClick r:id="rId3"/>
              </a:rPr>
              <a:t>https://www.edureka.co/blog/knn-algorithm-in-r/</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09" name="Picture 7" descr="Logo, icon&#10;&#10;Description automatically generated"/>
          <p:cNvPicPr/>
          <p:nvPr/>
        </p:nvPicPr>
        <p:blipFill>
          <a:blip r:embed="rId4"/>
          <a:stretch/>
        </p:blipFill>
        <p:spPr>
          <a:xfrm>
            <a:off x="8457120" y="363240"/>
            <a:ext cx="2896920" cy="133704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Machine Learning</a:t>
            </a:r>
            <a:endParaRPr b="0" lang="en-US" sz="4400" strike="noStrike" u="none">
              <a:solidFill>
                <a:srgbClr val="000000"/>
              </a:solidFill>
              <a:effectLst/>
              <a:uFillTx/>
              <a:latin typeface="Arial"/>
            </a:endParaRPr>
          </a:p>
        </p:txBody>
      </p:sp>
      <p:sp>
        <p:nvSpPr>
          <p:cNvPr id="311"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What is Deep Learning (DL)?</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“Deep Learning is a subfield of machine learning concerned with algorithms inspired by the structure and function of a brain's networks of neurons.”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Deep learning brakes the concepts that it is attempting to learn into a hierarchical form by breaking complex tasks such as recognizing pictures, to simpler tasks, such as recognizing edges and shapes. The “deep” refers to the number of layers from simple to complex that have been built in order to learn.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One of the key features of deep learning is its ability to provide better results as more data is “fed” to it; more data coupled with the intensive processing power of the 21st century makes of deep learning a possible reality that can go beyond traditional machine learning algorithms.  </a:t>
            </a:r>
            <a:endParaRPr b="0" lang="en-US" sz="2100" strike="noStrike" u="none">
              <a:solidFill>
                <a:srgbClr val="000000"/>
              </a:solidFill>
              <a:effectLst/>
              <a:uFillTx/>
              <a:latin typeface="Arial"/>
            </a:endParaRPr>
          </a:p>
        </p:txBody>
      </p:sp>
      <p:sp>
        <p:nvSpPr>
          <p:cNvPr id="312" name="PlaceHolder 3"/>
          <p:cNvSpPr>
            <a:spLocks noGrp="1"/>
          </p:cNvSpPr>
          <p:nvPr>
            <p:ph type="ftr" idx="102"/>
          </p:nvPr>
        </p:nvSpPr>
        <p:spPr>
          <a:xfrm>
            <a:off x="109440" y="6451560"/>
            <a:ext cx="11864880" cy="328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Deep Learning &lt;</a:t>
            </a:r>
            <a:r>
              <a:rPr b="0" lang="en-US" sz="1200" strike="noStrike" u="sng">
                <a:solidFill>
                  <a:schemeClr val="dk1">
                    <a:tint val="75000"/>
                  </a:schemeClr>
                </a:solidFill>
                <a:effectLst/>
                <a:uFillTx/>
                <a:latin typeface="Calibri"/>
                <a:ea typeface="Calibri"/>
                <a:hlinkClick r:id="rId1"/>
              </a:rPr>
              <a:t>https://machinelearningmastery.com/what-is-deep-learning/</a:t>
            </a:r>
            <a:r>
              <a:rPr b="0" lang="en-US" sz="1200" strike="noStrike" u="none">
                <a:solidFill>
                  <a:schemeClr val="dk1">
                    <a:tint val="75000"/>
                  </a:schemeClr>
                </a:solidFill>
                <a:effectLst/>
                <a:uFillTx/>
                <a:latin typeface="Calibri"/>
                <a:ea typeface="Calibri"/>
              </a:rPr>
              <a:t>&gt;; Image Cred &lt;</a:t>
            </a:r>
            <a:r>
              <a:rPr b="0" lang="en-US" sz="1200" strike="noStrike" u="sng">
                <a:solidFill>
                  <a:schemeClr val="dk1">
                    <a:tint val="75000"/>
                  </a:schemeClr>
                </a:solidFill>
                <a:effectLst/>
                <a:uFillTx/>
                <a:latin typeface="Calibri"/>
                <a:ea typeface="Calibri"/>
                <a:hlinkClick r:id="rId2"/>
              </a:rPr>
              <a:t>https://tinyurl.com/23hrjeca</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13" name="Picture 5" descr="Diagram&#10;&#10;Description automatically generated"/>
          <p:cNvPicPr/>
          <p:nvPr/>
        </p:nvPicPr>
        <p:blipFill>
          <a:blip r:embed="rId3"/>
          <a:stretch/>
        </p:blipFill>
        <p:spPr>
          <a:xfrm>
            <a:off x="8931600" y="369000"/>
            <a:ext cx="2420640" cy="1514880"/>
          </a:xfrm>
          <a:prstGeom prst="rect">
            <a:avLst/>
          </a:prstGeom>
          <a:no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Machine Learning</a:t>
            </a:r>
            <a:endParaRPr b="0" lang="en-US" sz="4400" strike="noStrike" u="none">
              <a:solidFill>
                <a:srgbClr val="000000"/>
              </a:solidFill>
              <a:effectLst/>
              <a:uFillTx/>
              <a:latin typeface="Arial"/>
            </a:endParaRPr>
          </a:p>
        </p:txBody>
      </p:sp>
      <p:sp>
        <p:nvSpPr>
          <p:cNvPr id="31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Deep Learning</a:t>
            </a:r>
            <a:endParaRPr b="0" lang="en-US" sz="2100" strike="noStrike" u="none">
              <a:solidFill>
                <a:srgbClr val="000000"/>
              </a:solidFill>
              <a:effectLst/>
              <a:uFillTx/>
              <a:latin typeface="Arial"/>
            </a:endParaRPr>
          </a:p>
        </p:txBody>
      </p:sp>
      <p:sp>
        <p:nvSpPr>
          <p:cNvPr id="316" name="PlaceHolder 3"/>
          <p:cNvSpPr>
            <a:spLocks noGrp="1"/>
          </p:cNvSpPr>
          <p:nvPr>
            <p:ph type="ftr" idx="103"/>
          </p:nvPr>
        </p:nvSpPr>
        <p:spPr>
          <a:xfrm>
            <a:off x="109440" y="6451560"/>
            <a:ext cx="11864880" cy="328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&lt; </a:t>
            </a:r>
            <a:r>
              <a:rPr b="0" lang="en-US" sz="1200" strike="noStrike" u="sng">
                <a:solidFill>
                  <a:schemeClr val="dk1">
                    <a:tint val="75000"/>
                  </a:schemeClr>
                </a:solidFill>
                <a:effectLst/>
                <a:uFillTx/>
                <a:latin typeface="Calibri"/>
                <a:ea typeface="Calibri"/>
                <a:hlinkClick r:id="rId1"/>
              </a:rPr>
              <a:t>https://www.youtube.com/watch?v=bDAyquF-BrQ</a:t>
            </a:r>
            <a:r>
              <a:rPr b="0" lang="en-US" sz="1200" strike="noStrike" u="none">
                <a:solidFill>
                  <a:schemeClr val="dk1">
                    <a:tint val="75000"/>
                  </a:schemeClr>
                </a:solidFill>
                <a:effectLst/>
                <a:uFillTx/>
                <a:latin typeface="Calibri"/>
                <a:ea typeface="Calibri"/>
              </a:rPr>
              <a:t> &gt;,  Technical Explanation &lt; </a:t>
            </a:r>
            <a:r>
              <a:rPr b="0" lang="en-US" sz="1200" strike="noStrike" u="sng">
                <a:solidFill>
                  <a:schemeClr val="dk1">
                    <a:tint val="75000"/>
                  </a:schemeClr>
                </a:solidFill>
                <a:effectLst/>
                <a:uFillTx/>
                <a:latin typeface="Calibri"/>
                <a:ea typeface="Calibri"/>
                <a:hlinkClick r:id="rId2"/>
              </a:rPr>
              <a:t>https://youtu.be/6M5VXKLf4D4</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17" name="" descr="">
            <a:hlinkClick r:id="" action="ppaction://media"/>
          </p:cNvPr>
          <p:cNvPicPr/>
          <p:nvPr>
            <a:videoFile r:link="rId3"/>
            <p:extLst>
              <p:ext uri="{DAA4B4D4-6D71-4841-9C94-3DE7FCFB9230}">
                <p14:media r:link="rId4"/>
              </p:ext>
            </p:extLst>
          </p:nvPr>
        </p:nvPicPr>
        <p:blipFill>
          <a:blip r:embed="rId5"/>
          <a:stretch>
            <a:fillRect/>
          </a:stretch>
        </p:blipFill>
        <p:spPr>
          <a:xfrm>
            <a:off x="3065760" y="2153520"/>
            <a:ext cx="6113160" cy="4106880"/>
          </a:xfrm>
          <a:prstGeom prst="rect">
            <a:avLst/>
          </a:prstGeom>
          <a:ln w="0">
            <a:noFill/>
          </a:ln>
        </p:spPr>
      </p:pic>
      <p:pic>
        <p:nvPicPr>
          <p:cNvPr id="318" name="Picture 6" descr="Diagram, schematic&#10;&#10;Description automatically generated"/>
          <p:cNvPicPr/>
          <p:nvPr/>
        </p:nvPicPr>
        <p:blipFill>
          <a:blip r:embed="rId6"/>
          <a:stretch/>
        </p:blipFill>
        <p:spPr>
          <a:xfrm>
            <a:off x="8982360" y="365040"/>
            <a:ext cx="2365920" cy="165888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Machine Learning</a:t>
            </a:r>
            <a:endParaRPr b="0" lang="en-US" sz="4400" strike="noStrike" u="none">
              <a:solidFill>
                <a:srgbClr val="000000"/>
              </a:solidFill>
              <a:effectLst/>
              <a:uFillTx/>
              <a:latin typeface="Arial"/>
            </a:endParaRPr>
          </a:p>
        </p:txBody>
      </p:sp>
      <p:sp>
        <p:nvSpPr>
          <p:cNvPr id="32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Bringing it All Together</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Although, artificial intelligence, machine learning, and deep learning are all related and somewhat attempt to solve problems in similar domains, they are distinctive enough to merit their own name and attention. They are not the same, rather, they are different parts of the same entity.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Arial"/>
              <a:buChar char="•"/>
              <a:tabLst>
                <a:tab algn="l" pos="0"/>
              </a:tabLst>
            </a:pPr>
            <a:r>
              <a:rPr b="1" i="1" lang="en-US" sz="2100" strike="noStrike" u="none">
                <a:solidFill>
                  <a:srgbClr val="0070c0"/>
                </a:solidFill>
                <a:effectLst/>
                <a:uFillTx/>
                <a:latin typeface="Calibri"/>
              </a:rPr>
              <a:t>AI</a:t>
            </a:r>
            <a:r>
              <a:rPr b="0" lang="en-US" sz="2100" strike="noStrike" u="none">
                <a:solidFill>
                  <a:schemeClr val="dk1"/>
                </a:solidFill>
                <a:effectLst/>
                <a:uFillTx/>
                <a:latin typeface="Calibri"/>
              </a:rPr>
              <a:t> is the broad umbrella under which all methods attempting to make machines more intelligent fall under.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Arial"/>
              <a:buChar char="•"/>
              <a:tabLst>
                <a:tab algn="l" pos="0"/>
              </a:tabLst>
            </a:pPr>
            <a:r>
              <a:rPr b="1" i="1" lang="en-US" sz="2100" strike="noStrike" u="none">
                <a:solidFill>
                  <a:srgbClr val="0070c0"/>
                </a:solidFill>
                <a:effectLst/>
                <a:uFillTx/>
                <a:latin typeface="Calibri"/>
              </a:rPr>
              <a:t>ML</a:t>
            </a:r>
            <a:r>
              <a:rPr b="0" lang="en-US" sz="2100" strike="noStrike" u="none">
                <a:solidFill>
                  <a:schemeClr val="dk1"/>
                </a:solidFill>
                <a:effectLst/>
                <a:uFillTx/>
                <a:latin typeface="Calibri"/>
              </a:rPr>
              <a:t> encompasses a series of concepts and processes that make machines intelligent.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Arial"/>
              <a:buChar char="•"/>
              <a:tabLst>
                <a:tab algn="l" pos="0"/>
              </a:tabLst>
            </a:pPr>
            <a:r>
              <a:rPr b="1" i="1" lang="en-US" sz="2100" strike="noStrike" u="none">
                <a:solidFill>
                  <a:srgbClr val="0070c0"/>
                </a:solidFill>
                <a:effectLst/>
                <a:uFillTx/>
                <a:latin typeface="Calibri"/>
              </a:rPr>
              <a:t>DL </a:t>
            </a:r>
            <a:r>
              <a:rPr b="0" lang="en-US" sz="2100" strike="noStrike" u="none">
                <a:solidFill>
                  <a:schemeClr val="dk1"/>
                </a:solidFill>
                <a:effectLst/>
                <a:uFillTx/>
                <a:latin typeface="Calibri"/>
              </a:rPr>
              <a:t>is one particular method and process that has at its inspiration the brain's structure. </a:t>
            </a:r>
            <a:endParaRPr b="0" lang="en-US" sz="2100" strike="noStrike" u="none">
              <a:solidFill>
                <a:srgbClr val="000000"/>
              </a:solidFill>
              <a:effectLst/>
              <a:uFillTx/>
              <a:latin typeface="Arial"/>
            </a:endParaRPr>
          </a:p>
        </p:txBody>
      </p:sp>
      <p:sp>
        <p:nvSpPr>
          <p:cNvPr id="321" name="Oval 4"/>
          <p:cNvSpPr/>
          <p:nvPr/>
        </p:nvSpPr>
        <p:spPr>
          <a:xfrm>
            <a:off x="3690000" y="4898520"/>
            <a:ext cx="4370400" cy="1873800"/>
          </a:xfrm>
          <a:prstGeom prst="ellipse">
            <a:avLst/>
          </a:prstGeom>
          <a:solidFill>
            <a:srgbClr val="fcf792"/>
          </a:solidFill>
          <a:ln w="28575">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22" name="Oval 5"/>
          <p:cNvSpPr/>
          <p:nvPr/>
        </p:nvSpPr>
        <p:spPr>
          <a:xfrm>
            <a:off x="5040360" y="5123520"/>
            <a:ext cx="2980440" cy="1411920"/>
          </a:xfrm>
          <a:prstGeom prst="ellipse">
            <a:avLst/>
          </a:prstGeom>
          <a:solidFill>
            <a:srgbClr val="f5c18e"/>
          </a:solidFill>
          <a:ln w="28575">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23" name="Oval 6"/>
          <p:cNvSpPr/>
          <p:nvPr/>
        </p:nvSpPr>
        <p:spPr>
          <a:xfrm>
            <a:off x="6123240" y="5332320"/>
            <a:ext cx="1897200" cy="929880"/>
          </a:xfrm>
          <a:prstGeom prst="ellipse">
            <a:avLst/>
          </a:prstGeom>
          <a:solidFill>
            <a:srgbClr val="f08181"/>
          </a:solidFill>
          <a:ln w="28575">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24" name="TextBox 7"/>
          <p:cNvSpPr/>
          <p:nvPr/>
        </p:nvSpPr>
        <p:spPr>
          <a:xfrm>
            <a:off x="3788640" y="5475240"/>
            <a:ext cx="1334160" cy="6454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rPr>
              <a:t>Artificial</a:t>
            </a:r>
            <a:endParaRPr b="0" lang="en-US" sz="1800" strike="noStrike" u="none">
              <a:solidFill>
                <a:srgbClr val="000000"/>
              </a:solidFill>
              <a:effectLst/>
              <a:uFillTx/>
              <a:latin typeface="Arial"/>
            </a:endParaRPr>
          </a:p>
          <a:p>
            <a:pPr defTabSz="914400">
              <a:lnSpc>
                <a:spcPct val="100000"/>
              </a:lnSpc>
            </a:pPr>
            <a:r>
              <a:rPr b="1" lang="en-US" sz="1800" strike="noStrike" u="none">
                <a:solidFill>
                  <a:schemeClr val="dk1"/>
                </a:solidFill>
                <a:effectLst/>
                <a:uFillTx/>
                <a:latin typeface="Calibri"/>
              </a:rPr>
              <a:t>Intelligence</a:t>
            </a:r>
            <a:endParaRPr b="0" lang="en-US" sz="1800" strike="noStrike" u="none">
              <a:solidFill>
                <a:srgbClr val="000000"/>
              </a:solidFill>
              <a:effectLst/>
              <a:uFillTx/>
              <a:latin typeface="Arial"/>
            </a:endParaRPr>
          </a:p>
        </p:txBody>
      </p:sp>
      <p:sp>
        <p:nvSpPr>
          <p:cNvPr id="325" name="TextBox 9"/>
          <p:cNvSpPr/>
          <p:nvPr/>
        </p:nvSpPr>
        <p:spPr>
          <a:xfrm>
            <a:off x="6373080" y="5421240"/>
            <a:ext cx="1083600" cy="6454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rPr>
              <a:t>Deep Learning</a:t>
            </a:r>
            <a:endParaRPr b="0" lang="en-US" sz="1800" strike="noStrike" u="none">
              <a:solidFill>
                <a:srgbClr val="000000"/>
              </a:solidFill>
              <a:effectLst/>
              <a:uFillTx/>
              <a:latin typeface="Arial"/>
            </a:endParaRPr>
          </a:p>
        </p:txBody>
      </p:sp>
      <p:sp>
        <p:nvSpPr>
          <p:cNvPr id="326" name="TextBox 11"/>
          <p:cNvSpPr/>
          <p:nvPr/>
        </p:nvSpPr>
        <p:spPr>
          <a:xfrm>
            <a:off x="5117400" y="5518080"/>
            <a:ext cx="1160640" cy="6454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rPr>
              <a:t>Machine </a:t>
            </a:r>
            <a:endParaRPr b="0" lang="en-US" sz="1800" strike="noStrike" u="none">
              <a:solidFill>
                <a:srgbClr val="000000"/>
              </a:solidFill>
              <a:effectLst/>
              <a:uFillTx/>
              <a:latin typeface="Arial"/>
            </a:endParaRPr>
          </a:p>
          <a:p>
            <a:pPr defTabSz="914400">
              <a:lnSpc>
                <a:spcPct val="100000"/>
              </a:lnSpc>
            </a:pPr>
            <a:r>
              <a:rPr b="1" lang="en-US" sz="1800" strike="noStrike" u="none">
                <a:solidFill>
                  <a:schemeClr val="dk1"/>
                </a:solidFill>
                <a:effectLst/>
                <a:uFillTx/>
                <a:latin typeface="Calibri"/>
              </a:rPr>
              <a:t>Learning</a:t>
            </a:r>
            <a:endParaRPr b="0" lang="en-US" sz="1800" strike="noStrike" u="none">
              <a:solidFill>
                <a:srgbClr val="000000"/>
              </a:solidFill>
              <a:effectLst/>
              <a:uFillTx/>
              <a:latin typeface="Arial"/>
            </a:endParaRPr>
          </a:p>
        </p:txBody>
      </p:sp>
      <p:pic>
        <p:nvPicPr>
          <p:cNvPr id="327" name="Picture 6" descr="Diagram, schematic&#10;&#10;Description automatically generated"/>
          <p:cNvPicPr/>
          <p:nvPr/>
        </p:nvPicPr>
        <p:blipFill>
          <a:blip r:embed="rId1"/>
          <a:stretch/>
        </p:blipFill>
        <p:spPr>
          <a:xfrm>
            <a:off x="8982360" y="365040"/>
            <a:ext cx="2365920" cy="165888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Machine Learning</a:t>
            </a:r>
            <a:endParaRPr b="0" lang="en-US" sz="4400" strike="noStrike" u="none">
              <a:solidFill>
                <a:srgbClr val="000000"/>
              </a:solidFill>
              <a:effectLst/>
              <a:uFillTx/>
              <a:latin typeface="Arial"/>
            </a:endParaRPr>
          </a:p>
        </p:txBody>
      </p:sp>
      <p:sp>
        <p:nvSpPr>
          <p:cNvPr id="32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ML use cases </a:t>
            </a:r>
            <a:endParaRPr b="0" lang="en-US" sz="2100" strike="noStrike" u="none">
              <a:solidFill>
                <a:srgbClr val="000000"/>
              </a:solidFill>
              <a:effectLst/>
              <a:uFillTx/>
              <a:latin typeface="Arial"/>
            </a:endParaRPr>
          </a:p>
        </p:txBody>
      </p:sp>
      <p:sp>
        <p:nvSpPr>
          <p:cNvPr id="330" name="PlaceHolder 3"/>
          <p:cNvSpPr>
            <a:spLocks noGrp="1"/>
          </p:cNvSpPr>
          <p:nvPr>
            <p:ph type="ftr" idx="104"/>
          </p:nvPr>
        </p:nvSpPr>
        <p:spPr>
          <a:xfrm>
            <a:off x="109440" y="6451560"/>
            <a:ext cx="11864880" cy="328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Image Cred &lt;</a:t>
            </a:r>
            <a:r>
              <a:rPr b="0" lang="en-US" sz="1200" strike="noStrike" u="sng">
                <a:solidFill>
                  <a:schemeClr val="dk1">
                    <a:tint val="75000"/>
                  </a:schemeClr>
                </a:solidFill>
                <a:effectLst/>
                <a:uFillTx/>
                <a:latin typeface="Calibri"/>
                <a:ea typeface="Calibri"/>
                <a:hlinkClick r:id="rId1"/>
              </a:rPr>
              <a:t>https://www.instagram.com/sandserifcomics/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31" name="Picture 5" descr="A picture containing text&#10;&#10;Description automatically generated"/>
          <p:cNvPicPr/>
          <p:nvPr/>
        </p:nvPicPr>
        <p:blipFill>
          <a:blip r:embed="rId2"/>
          <a:stretch/>
        </p:blipFill>
        <p:spPr>
          <a:xfrm>
            <a:off x="4073400" y="1920960"/>
            <a:ext cx="4474440" cy="4456440"/>
          </a:xfrm>
          <a:prstGeom prst="rect">
            <a:avLst/>
          </a:prstGeom>
          <a:noFill/>
          <a:ln w="0">
            <a:noFill/>
          </a:ln>
        </p:spPr>
      </p:pic>
      <p:pic>
        <p:nvPicPr>
          <p:cNvPr id="332" name="Picture 6" descr="Diagram, schematic&#10;&#10;Description automatically generated"/>
          <p:cNvPicPr/>
          <p:nvPr/>
        </p:nvPicPr>
        <p:blipFill>
          <a:blip r:embed="rId3"/>
          <a:stretch/>
        </p:blipFill>
        <p:spPr>
          <a:xfrm>
            <a:off x="8982360" y="365040"/>
            <a:ext cx="2365920" cy="165888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Machine Learning</a:t>
            </a:r>
            <a:endParaRPr b="0" lang="en-US" sz="3200" strike="noStrike" u="none">
              <a:solidFill>
                <a:srgbClr val="000000"/>
              </a:solidFill>
              <a:effectLst/>
              <a:uFillTx/>
              <a:latin typeface="Arial"/>
            </a:endParaRPr>
          </a:p>
        </p:txBody>
      </p:sp>
      <p:sp>
        <p:nvSpPr>
          <p:cNvPr id="33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Supervised vs Unsupervised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Machine learning problems fall into one of two categories: s</a:t>
            </a:r>
            <a:r>
              <a:rPr b="0" i="1" lang="en-US" sz="2100" strike="noStrike" u="none">
                <a:solidFill>
                  <a:schemeClr val="dk1"/>
                </a:solidFill>
                <a:effectLst/>
                <a:uFillTx/>
                <a:latin typeface="Calibri"/>
              </a:rPr>
              <a:t>upervised </a:t>
            </a:r>
            <a:r>
              <a:rPr b="0" lang="en-US" sz="2100" strike="noStrike" u="none">
                <a:solidFill>
                  <a:schemeClr val="dk1"/>
                </a:solidFill>
                <a:effectLst/>
                <a:uFillTx/>
                <a:latin typeface="Calibri"/>
              </a:rPr>
              <a:t>or </a:t>
            </a:r>
            <a:r>
              <a:rPr b="0" i="1" lang="en-US" sz="2100" strike="noStrike" u="none">
                <a:solidFill>
                  <a:schemeClr val="dk1"/>
                </a:solidFill>
                <a:effectLst/>
                <a:uFillTx/>
                <a:latin typeface="Calibri"/>
              </a:rPr>
              <a:t>unsupervised.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246f2"/>
                </a:solidFill>
                <a:effectLst/>
                <a:uFillTx/>
                <a:latin typeface="Calibri"/>
                <a:ea typeface="Calibri"/>
              </a:rPr>
              <a:t>Supervised</a:t>
            </a:r>
            <a:r>
              <a:rPr b="0" lang="en-US" sz="2100" strike="noStrike" u="none">
                <a:solidFill>
                  <a:schemeClr val="dk1"/>
                </a:solidFill>
                <a:effectLst/>
                <a:uFillTx/>
                <a:latin typeface="Calibri"/>
                <a:ea typeface="Calibri"/>
              </a:rPr>
              <a:t>, each observation is composed of a predictor X (or set of predictors) and a response Y. In this kind of scenario, the machine learning model (a.k.a. the estimate of the function f) is attempting to relate the predictor(s) X with the response Y with the ultimate goal of accurately predicting future observations (</a:t>
            </a:r>
            <a:r>
              <a:rPr b="1" i="1" lang="en-US" sz="2100" strike="noStrike" u="none">
                <a:solidFill>
                  <a:schemeClr val="dk1"/>
                </a:solidFill>
                <a:effectLst/>
                <a:uFillTx/>
                <a:latin typeface="Calibri"/>
                <a:ea typeface="Calibri"/>
              </a:rPr>
              <a:t>prediction</a:t>
            </a:r>
            <a:r>
              <a:rPr b="0" lang="en-US" sz="2100" strike="noStrike" u="none">
                <a:solidFill>
                  <a:schemeClr val="dk1"/>
                </a:solidFill>
                <a:effectLst/>
                <a:uFillTx/>
                <a:latin typeface="Calibri"/>
                <a:ea typeface="Calibri"/>
              </a:rPr>
              <a:t>) or better understanding the underlying relationships between predictors and response (</a:t>
            </a:r>
            <a:r>
              <a:rPr b="1" i="1" lang="en-US" sz="2100" strike="noStrike" u="none">
                <a:solidFill>
                  <a:schemeClr val="dk1"/>
                </a:solidFill>
                <a:effectLst/>
                <a:uFillTx/>
                <a:latin typeface="Calibri"/>
                <a:ea typeface="Calibri"/>
              </a:rPr>
              <a:t>inference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35" name="Picture 6" descr="Diagram, schematic&#10;&#10;Description automatically generated"/>
          <p:cNvPicPr/>
          <p:nvPr/>
        </p:nvPicPr>
        <p:blipFill>
          <a:blip r:embed="rId1"/>
          <a:stretch/>
        </p:blipFill>
        <p:spPr>
          <a:xfrm>
            <a:off x="8982360" y="365040"/>
            <a:ext cx="2365920" cy="1658880"/>
          </a:xfrm>
          <a:prstGeom prst="rect">
            <a:avLst/>
          </a:prstGeom>
          <a:noFill/>
          <a:ln w="0">
            <a:noFill/>
          </a:ln>
        </p:spPr>
      </p:pic>
      <p:pic>
        <p:nvPicPr>
          <p:cNvPr id="336" name="Picture 5" descr="A picture containing shape&#10;&#10;Description automatically generated"/>
          <p:cNvPicPr/>
          <p:nvPr/>
        </p:nvPicPr>
        <p:blipFill>
          <a:blip r:embed="rId2"/>
          <a:stretch/>
        </p:blipFill>
        <p:spPr>
          <a:xfrm>
            <a:off x="2014560" y="4660560"/>
            <a:ext cx="8158680" cy="1511280"/>
          </a:xfrm>
          <a:prstGeom prst="rect">
            <a:avLst/>
          </a:prstGeom>
          <a:noFill/>
          <a:ln w="0">
            <a:noFill/>
          </a:ln>
        </p:spPr>
      </p:pic>
      <p:sp>
        <p:nvSpPr>
          <p:cNvPr id="337" name="PlaceHolder 3"/>
          <p:cNvSpPr>
            <a:spLocks noGrp="1"/>
          </p:cNvSpPr>
          <p:nvPr>
            <p:ph type="ftr" idx="105"/>
          </p:nvPr>
        </p:nvSpPr>
        <p:spPr>
          <a:xfrm>
            <a:off x="5760" y="6567120"/>
            <a:ext cx="12176640" cy="2941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3"/>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Machine Learning</a:t>
            </a:r>
            <a:endParaRPr b="0" lang="en-US" sz="3200" strike="noStrike" u="none">
              <a:solidFill>
                <a:srgbClr val="000000"/>
              </a:solidFill>
              <a:effectLst/>
              <a:uFillTx/>
              <a:latin typeface="Arial"/>
            </a:endParaRPr>
          </a:p>
        </p:txBody>
      </p:sp>
      <p:sp>
        <p:nvSpPr>
          <p:cNvPr id="33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Supervised vs Unsupervised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i="1" lang="en-US" sz="2100" strike="noStrike" u="none">
                <a:solidFill>
                  <a:srgbClr val="0246f2"/>
                </a:solidFill>
                <a:effectLst/>
                <a:uFillTx/>
                <a:latin typeface="Calibri"/>
                <a:ea typeface="Calibri"/>
              </a:rPr>
              <a:t>Unsupervised</a:t>
            </a:r>
            <a:r>
              <a:rPr b="0" lang="en-US" sz="2100" strike="noStrike" u="none">
                <a:solidFill>
                  <a:schemeClr val="dk1"/>
                </a:solidFill>
                <a:effectLst/>
                <a:uFillTx/>
                <a:latin typeface="Calibri"/>
                <a:ea typeface="Calibri"/>
              </a:rPr>
              <a:t>, each observation is composed of a predictor X (or set of predictors) but </a:t>
            </a:r>
            <a:r>
              <a:rPr b="1" i="1" lang="en-US" sz="2100" strike="noStrike" u="none">
                <a:solidFill>
                  <a:schemeClr val="dk1"/>
                </a:solidFill>
                <a:effectLst/>
                <a:uFillTx/>
                <a:latin typeface="Calibri"/>
                <a:ea typeface="Calibri"/>
              </a:rPr>
              <a:t>NO </a:t>
            </a:r>
            <a:r>
              <a:rPr b="0" lang="en-US" sz="2100" strike="noStrike" u="none">
                <a:solidFill>
                  <a:schemeClr val="dk1"/>
                </a:solidFill>
                <a:effectLst/>
                <a:uFillTx/>
                <a:latin typeface="Calibri"/>
                <a:ea typeface="Calibri"/>
              </a:rPr>
              <a:t>associated response! In this setting, it is almost "working blindly" for there isn't a </a:t>
            </a:r>
            <a:r>
              <a:rPr b="0" i="1" lang="en-US" sz="2100" strike="noStrike" u="none">
                <a:solidFill>
                  <a:schemeClr val="dk1"/>
                </a:solidFill>
                <a:effectLst/>
                <a:uFillTx/>
                <a:latin typeface="Calibri"/>
                <a:ea typeface="Calibri"/>
              </a:rPr>
              <a:t>supervising </a:t>
            </a:r>
            <a:r>
              <a:rPr b="0" lang="en-US" sz="2100" strike="noStrike" u="none">
                <a:solidFill>
                  <a:schemeClr val="dk1"/>
                </a:solidFill>
                <a:effectLst/>
                <a:uFillTx/>
                <a:latin typeface="Calibri"/>
                <a:ea typeface="Calibri"/>
              </a:rPr>
              <a:t>response variable that can supervise the analysis.  The objective of such analysis is to create models that allow for an understanding of the underlying relationships. A good example that shines light into unsupervised analysis is clustering, which is a modeling technique that attempts to cluster together (i.e. group together) similar observations based on the patterns found in the predictor space. </a:t>
            </a:r>
            <a:endParaRPr b="0" lang="en-US" sz="2100" strike="noStrike" u="none">
              <a:solidFill>
                <a:srgbClr val="000000"/>
              </a:solidFill>
              <a:effectLst/>
              <a:uFillTx/>
              <a:latin typeface="Arial"/>
            </a:endParaRPr>
          </a:p>
        </p:txBody>
      </p:sp>
      <p:pic>
        <p:nvPicPr>
          <p:cNvPr id="340" name="Picture 6" descr="Diagram, schematic&#10;&#10;Description automatically generated"/>
          <p:cNvPicPr/>
          <p:nvPr/>
        </p:nvPicPr>
        <p:blipFill>
          <a:blip r:embed="rId1"/>
          <a:stretch/>
        </p:blipFill>
        <p:spPr>
          <a:xfrm>
            <a:off x="8982360" y="365040"/>
            <a:ext cx="2365920" cy="1658880"/>
          </a:xfrm>
          <a:prstGeom prst="rect">
            <a:avLst/>
          </a:prstGeom>
          <a:noFill/>
          <a:ln w="0">
            <a:noFill/>
          </a:ln>
        </p:spPr>
      </p:pic>
      <p:pic>
        <p:nvPicPr>
          <p:cNvPr id="341" name="Picture 6" descr="A picture containing shape&#10;&#10;Description automatically generated"/>
          <p:cNvPicPr/>
          <p:nvPr/>
        </p:nvPicPr>
        <p:blipFill>
          <a:blip r:embed="rId2"/>
          <a:stretch/>
        </p:blipFill>
        <p:spPr>
          <a:xfrm>
            <a:off x="2628360" y="4685400"/>
            <a:ext cx="6929280" cy="1577880"/>
          </a:xfrm>
          <a:prstGeom prst="rect">
            <a:avLst/>
          </a:prstGeom>
          <a:noFill/>
          <a:ln w="0">
            <a:noFill/>
          </a:ln>
        </p:spPr>
      </p:pic>
      <p:sp>
        <p:nvSpPr>
          <p:cNvPr id="342" name="PlaceHolder 3"/>
          <p:cNvSpPr>
            <a:spLocks noGrp="1"/>
          </p:cNvSpPr>
          <p:nvPr>
            <p:ph type="ftr" idx="106"/>
          </p:nvPr>
        </p:nvSpPr>
        <p:spPr>
          <a:xfrm>
            <a:off x="5760" y="6567120"/>
            <a:ext cx="12176640" cy="2941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3"/>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Machine Learning</a:t>
            </a:r>
            <a:endParaRPr b="0" lang="en-US" sz="3200" strike="noStrike" u="none">
              <a:solidFill>
                <a:srgbClr val="000000"/>
              </a:solidFill>
              <a:effectLst/>
              <a:uFillTx/>
              <a:latin typeface="Arial"/>
            </a:endParaRPr>
          </a:p>
        </p:txBody>
      </p:sp>
      <p:sp>
        <p:nvSpPr>
          <p:cNvPr id="34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Classification vs Regression</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Often, one might hear of a "</a:t>
            </a:r>
            <a:r>
              <a:rPr b="0" i="1" lang="en-US" sz="2100" strike="noStrike" u="none">
                <a:solidFill>
                  <a:schemeClr val="dk1"/>
                </a:solidFill>
                <a:effectLst/>
                <a:uFillTx/>
                <a:latin typeface="Calibri"/>
                <a:ea typeface="Calibri"/>
              </a:rPr>
              <a:t>regression problem</a:t>
            </a:r>
            <a:r>
              <a:rPr b="0" lang="en-US" sz="2100" strike="noStrike" u="none">
                <a:solidFill>
                  <a:schemeClr val="dk1"/>
                </a:solidFill>
                <a:effectLst/>
                <a:uFillTx/>
                <a:latin typeface="Calibri"/>
                <a:ea typeface="Calibri"/>
              </a:rPr>
              <a:t>" or "</a:t>
            </a:r>
            <a:r>
              <a:rPr b="0" i="1" lang="en-US" sz="2100" strike="noStrike" u="none">
                <a:solidFill>
                  <a:schemeClr val="dk1"/>
                </a:solidFill>
                <a:effectLst/>
                <a:uFillTx/>
                <a:latin typeface="Calibri"/>
                <a:ea typeface="Calibri"/>
              </a:rPr>
              <a:t>classification problem.</a:t>
            </a:r>
            <a:r>
              <a:rPr b="0" lang="en-US" sz="2100" strike="noStrike" u="none">
                <a:solidFill>
                  <a:schemeClr val="dk1"/>
                </a:solidFill>
                <a:effectLst/>
                <a:uFillTx/>
                <a:latin typeface="Calibri"/>
                <a:ea typeface="Calibri"/>
              </a:rPr>
              <a:t>" These pertain to the nature of the response (Y), which is found in the supervised setting.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246f2"/>
                </a:solidFill>
                <a:effectLst/>
                <a:uFillTx/>
                <a:latin typeface="Calibri"/>
                <a:ea typeface="Calibri"/>
              </a:rPr>
              <a:t>Regression</a:t>
            </a:r>
            <a:r>
              <a:rPr b="0" lang="en-US" sz="2100" strike="noStrike" u="none">
                <a:solidFill>
                  <a:schemeClr val="dk1"/>
                </a:solidFill>
                <a:effectLst/>
                <a:uFillTx/>
                <a:latin typeface="Calibri"/>
                <a:ea typeface="Calibri"/>
              </a:rPr>
              <a:t>, the response (Y) is </a:t>
            </a:r>
            <a:r>
              <a:rPr b="0" i="1" lang="en-US" sz="2100" strike="noStrike" u="none">
                <a:solidFill>
                  <a:schemeClr val="dk1"/>
                </a:solidFill>
                <a:effectLst/>
                <a:uFillTx/>
                <a:latin typeface="Calibri"/>
                <a:ea typeface="Calibri"/>
              </a:rPr>
              <a:t>quantitative </a:t>
            </a:r>
            <a:r>
              <a:rPr b="0" lang="en-US" sz="2100" strike="noStrike" u="none">
                <a:solidFill>
                  <a:schemeClr val="dk1"/>
                </a:solidFill>
                <a:effectLst/>
                <a:uFillTx/>
                <a:latin typeface="Calibri"/>
                <a:ea typeface="Calibri"/>
              </a:rPr>
              <a:t>(i.e. numerical value).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246f2"/>
                </a:solidFill>
                <a:effectLst/>
                <a:uFillTx/>
                <a:latin typeface="Calibri"/>
                <a:ea typeface="Calibri"/>
              </a:rPr>
              <a:t>Classification</a:t>
            </a:r>
            <a:r>
              <a:rPr b="0" lang="en-US" sz="2100" strike="noStrike" u="none">
                <a:solidFill>
                  <a:schemeClr val="dk1"/>
                </a:solidFill>
                <a:effectLst/>
                <a:uFillTx/>
                <a:latin typeface="Calibri"/>
                <a:ea typeface="Calibri"/>
              </a:rPr>
              <a:t>, the response (Y) is </a:t>
            </a:r>
            <a:r>
              <a:rPr b="0" i="1" lang="en-US" sz="2100" strike="noStrike" u="none">
                <a:solidFill>
                  <a:schemeClr val="dk1"/>
                </a:solidFill>
                <a:effectLst/>
                <a:uFillTx/>
                <a:latin typeface="Calibri"/>
                <a:ea typeface="Calibri"/>
              </a:rPr>
              <a:t>qualitative </a:t>
            </a:r>
            <a:r>
              <a:rPr b="0" lang="en-US" sz="2100" strike="noStrike" u="none">
                <a:solidFill>
                  <a:schemeClr val="dk1"/>
                </a:solidFill>
                <a:effectLst/>
                <a:uFillTx/>
                <a:latin typeface="Calibri"/>
                <a:ea typeface="Calibri"/>
              </a:rPr>
              <a:t>(i.e. classes/categories).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As a result, the eventual choice of choosing a particular machine learning model (a.k.a. statistical learning method) is based on the nature of the response, if quantitative or qualitative. The nature of the predictors is considered less important.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45" name="Picture 6" descr="Diagram, schematic&#10;&#10;Description automatically generated"/>
          <p:cNvPicPr/>
          <p:nvPr/>
        </p:nvPicPr>
        <p:blipFill>
          <a:blip r:embed="rId1"/>
          <a:stretch/>
        </p:blipFill>
        <p:spPr>
          <a:xfrm>
            <a:off x="8982360" y="365040"/>
            <a:ext cx="2365920" cy="1658880"/>
          </a:xfrm>
          <a:prstGeom prst="rect">
            <a:avLst/>
          </a:prstGeom>
          <a:noFill/>
          <a:ln w="0">
            <a:noFill/>
          </a:ln>
        </p:spPr>
      </p:pic>
      <p:sp>
        <p:nvSpPr>
          <p:cNvPr id="346" name="PlaceHolder 3"/>
          <p:cNvSpPr>
            <a:spLocks noGrp="1"/>
          </p:cNvSpPr>
          <p:nvPr>
            <p:ph type="ftr" idx="107"/>
          </p:nvPr>
        </p:nvSpPr>
        <p:spPr>
          <a:xfrm>
            <a:off x="5760" y="6567120"/>
            <a:ext cx="12176640" cy="2941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Machine Learning</a:t>
            </a:r>
            <a:endParaRPr b="0" lang="en-US" sz="4400" strike="noStrike" u="none">
              <a:solidFill>
                <a:srgbClr val="000000"/>
              </a:solidFill>
              <a:effectLst/>
              <a:uFillTx/>
              <a:latin typeface="Arial"/>
            </a:endParaRPr>
          </a:p>
        </p:txBody>
      </p:sp>
      <p:sp>
        <p:nvSpPr>
          <p:cNvPr id="34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Classification vs Regression</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49" name="Picture 6" descr="Diagram, schematic&#10;&#10;Description automatically generated"/>
          <p:cNvPicPr/>
          <p:nvPr/>
        </p:nvPicPr>
        <p:blipFill>
          <a:blip r:embed="rId1"/>
          <a:stretch/>
        </p:blipFill>
        <p:spPr>
          <a:xfrm>
            <a:off x="8982360" y="365040"/>
            <a:ext cx="2365920" cy="1658880"/>
          </a:xfrm>
          <a:prstGeom prst="rect">
            <a:avLst/>
          </a:prstGeom>
          <a:noFill/>
          <a:ln w="0">
            <a:noFill/>
          </a:ln>
        </p:spPr>
      </p:pic>
      <p:pic>
        <p:nvPicPr>
          <p:cNvPr id="350" name="Picture 6" descr="A picture containing text, businesscard, document&#10;&#10;Description automatically generated"/>
          <p:cNvPicPr/>
          <p:nvPr/>
        </p:nvPicPr>
        <p:blipFill>
          <a:blip r:embed="rId2"/>
          <a:stretch/>
        </p:blipFill>
        <p:spPr>
          <a:xfrm>
            <a:off x="1999800" y="2297880"/>
            <a:ext cx="8076600" cy="3600720"/>
          </a:xfrm>
          <a:prstGeom prst="rect">
            <a:avLst/>
          </a:prstGeom>
          <a:noFill/>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rPr>
              <a:t>Machine Learning – A Deeper Dive</a:t>
            </a:r>
            <a:endParaRPr b="0" lang="en-US" sz="3200" strike="noStrike" u="none">
              <a:solidFill>
                <a:srgbClr val="000000"/>
              </a:solidFill>
              <a:effectLst/>
              <a:uFillTx/>
              <a:latin typeface="Arial"/>
            </a:endParaRPr>
          </a:p>
        </p:txBody>
      </p:sp>
      <p:sp>
        <p:nvSpPr>
          <p:cNvPr id="352" name="PlaceHolder 2"/>
          <p:cNvSpPr>
            <a:spLocks noGrp="1"/>
          </p:cNvSpPr>
          <p:nvPr>
            <p:ph/>
          </p:nvPr>
        </p:nvSpPr>
        <p:spPr>
          <a:xfrm>
            <a:off x="838080" y="1825560"/>
            <a:ext cx="10514880" cy="47800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Reinforcement Learning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Reinforcement learning: </a:t>
            </a:r>
            <a:r>
              <a:rPr b="0" lang="en-US" sz="2100" strike="noStrike" u="sng">
                <a:solidFill>
                  <a:schemeClr val="dk1"/>
                </a:solidFill>
                <a:effectLst/>
                <a:uFillTx/>
                <a:latin typeface="Calibri"/>
                <a:ea typeface="Calibri"/>
                <a:hlinkClick r:id="rId1"/>
              </a:rPr>
              <a:t>http://incompleteideas.net/book/RLbook2020.pdf</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 Leila's Material </a:t>
            </a:r>
            <a:endParaRPr b="0" lang="en-US" sz="2100" strike="noStrike" u="none">
              <a:solidFill>
                <a:srgbClr val="000000"/>
              </a:solidFill>
              <a:effectLst/>
              <a:uFillTx/>
              <a:latin typeface="Arial"/>
            </a:endParaRPr>
          </a:p>
        </p:txBody>
      </p:sp>
      <p:sp>
        <p:nvSpPr>
          <p:cNvPr id="353" name="PlaceHolder 3"/>
          <p:cNvSpPr>
            <a:spLocks noGrp="1"/>
          </p:cNvSpPr>
          <p:nvPr>
            <p:ph type="ftr" idx="108"/>
          </p:nvPr>
        </p:nvSpPr>
        <p:spPr>
          <a:xfrm>
            <a:off x="109440" y="6499080"/>
            <a:ext cx="11972160" cy="340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Footer</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4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Effective Presentations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Whatever the domain of the presentation, it entails a three-part function composed of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246f2"/>
              </a:buClr>
              <a:buFont typeface="Arial"/>
              <a:buAutoNum type="arabicPeriod"/>
              <a:tabLst>
                <a:tab algn="l" pos="0"/>
              </a:tabLst>
            </a:pPr>
            <a:r>
              <a:rPr b="1" i="1" lang="en-US" sz="2100" strike="noStrike" u="none">
                <a:solidFill>
                  <a:srgbClr val="0246f2"/>
                </a:solidFill>
                <a:effectLst/>
                <a:uFillTx/>
                <a:latin typeface="Calibri"/>
              </a:rPr>
              <a:t>Communication</a:t>
            </a:r>
            <a:r>
              <a:rPr b="0" lang="en-US" sz="2100" strike="noStrike" u="none">
                <a:solidFill>
                  <a:schemeClr val="dk1"/>
                </a:solidFill>
                <a:effectLst/>
                <a:uFillTx/>
                <a:latin typeface="Calibri"/>
              </a:rPr>
              <a:t>,  deliver a message that is engaging to audience</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246f2"/>
              </a:buClr>
              <a:buFont typeface="Arial"/>
              <a:buAutoNum type="arabicPeriod"/>
              <a:tabLst>
                <a:tab algn="l" pos="0"/>
              </a:tabLst>
            </a:pPr>
            <a:r>
              <a:rPr b="1" i="1" lang="en-US" sz="2100" strike="noStrike" u="none">
                <a:solidFill>
                  <a:srgbClr val="0246f2"/>
                </a:solidFill>
                <a:effectLst/>
                <a:uFillTx/>
                <a:latin typeface="Calibri"/>
              </a:rPr>
              <a:t>Reception</a:t>
            </a:r>
            <a:r>
              <a:rPr b="0" lang="en-US" sz="2100" strike="noStrike" u="none">
                <a:solidFill>
                  <a:schemeClr val="dk1"/>
                </a:solidFill>
                <a:effectLst/>
                <a:uFillTx/>
                <a:latin typeface="Calibri"/>
              </a:rPr>
              <a:t>, ensure the message can be recalled by the audience</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246f2"/>
              </a:buClr>
              <a:buFont typeface="Arial"/>
              <a:buAutoNum type="arabicPeriod"/>
              <a:tabLst>
                <a:tab algn="l" pos="0"/>
              </a:tabLst>
            </a:pPr>
            <a:r>
              <a:rPr b="1" i="1" lang="en-US" sz="2100" strike="noStrike" u="none">
                <a:solidFill>
                  <a:srgbClr val="0246f2"/>
                </a:solidFill>
                <a:effectLst/>
                <a:uFillTx/>
                <a:latin typeface="Calibri"/>
              </a:rPr>
              <a:t>Action</a:t>
            </a:r>
            <a:r>
              <a:rPr b="0" lang="en-US" sz="2100" strike="noStrike" u="none">
                <a:solidFill>
                  <a:schemeClr val="dk1"/>
                </a:solidFill>
                <a:effectLst/>
                <a:uFillTx/>
                <a:latin typeface="Calibri"/>
              </a:rPr>
              <a:t>, ensure that message pushes the audience to act upon newly found information</a:t>
            </a:r>
            <a:endParaRPr b="0" lang="en-US" sz="2100" strike="noStrike" u="none">
              <a:solidFill>
                <a:srgbClr val="000000"/>
              </a:solidFill>
              <a:effectLst/>
              <a:uFillTx/>
              <a:latin typeface="Arial"/>
            </a:endParaRPr>
          </a:p>
        </p:txBody>
      </p:sp>
      <p:sp>
        <p:nvSpPr>
          <p:cNvPr id="141" name="PlaceHolder 3"/>
          <p:cNvSpPr>
            <a:spLocks noGrp="1"/>
          </p:cNvSpPr>
          <p:nvPr>
            <p:ph type="ftr" idx="72"/>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Effective Presentations &lt;</a:t>
            </a:r>
            <a:r>
              <a:rPr b="0" lang="en-US" sz="1200" strike="noStrike" u="sng">
                <a:solidFill>
                  <a:schemeClr val="dk1">
                    <a:tint val="75000"/>
                  </a:schemeClr>
                </a:solidFill>
                <a:effectLst/>
                <a:uFillTx/>
                <a:latin typeface="Calibri"/>
                <a:ea typeface="Calibri"/>
                <a:hlinkClick r:id="rId1"/>
              </a:rPr>
              <a:t>https://www.wilmu.edu/edtech/documents/the-science-of-effective-presenations---prezi-vs-powerpoint.pdf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42" name="Picture 6" descr="Diagram&#10;&#10;Description automatically generated"/>
          <p:cNvPicPr/>
          <p:nvPr/>
        </p:nvPicPr>
        <p:blipFill>
          <a:blip r:embed="rId2"/>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4" name="Picture 6" descr="Diagram, schematic&#10;&#10;Description automatically generated"/>
          <p:cNvPicPr/>
          <p:nvPr/>
        </p:nvPicPr>
        <p:blipFill>
          <a:blip r:embed="rId1"/>
          <a:stretch/>
        </p:blipFill>
        <p:spPr>
          <a:xfrm>
            <a:off x="8843760" y="282240"/>
            <a:ext cx="2365920" cy="1658880"/>
          </a:xfrm>
          <a:prstGeom prst="rect">
            <a:avLst/>
          </a:prstGeom>
          <a:noFill/>
          <a:ln w="0">
            <a:noFill/>
          </a:ln>
        </p:spPr>
      </p:pic>
      <p:pic>
        <p:nvPicPr>
          <p:cNvPr id="355" name="Picture 4" descr="Text, letter&#10;&#10;Description automatically generated"/>
          <p:cNvPicPr/>
          <p:nvPr/>
        </p:nvPicPr>
        <p:blipFill>
          <a:blip r:embed="rId2"/>
          <a:stretch/>
        </p:blipFill>
        <p:spPr>
          <a:xfrm>
            <a:off x="2756880" y="765000"/>
            <a:ext cx="7591680" cy="6089400"/>
          </a:xfrm>
          <a:prstGeom prst="rect">
            <a:avLst/>
          </a:prstGeom>
          <a:noFill/>
          <a:ln w="0">
            <a:noFill/>
          </a:ln>
        </p:spPr>
      </p:pic>
      <p:sp>
        <p:nvSpPr>
          <p:cNvPr id="35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Machine Learning</a:t>
            </a:r>
            <a:endParaRPr b="0" lang="en-US" sz="4400" strike="noStrike" u="none">
              <a:solidFill>
                <a:srgbClr val="000000"/>
              </a:solidFill>
              <a:effectLst/>
              <a:uFillTx/>
              <a:latin typeface="Arial"/>
            </a:endParaRPr>
          </a:p>
        </p:txBody>
      </p:sp>
      <p:sp>
        <p:nvSpPr>
          <p:cNvPr id="35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Popular Models</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Machine Learning</a:t>
            </a:r>
            <a:endParaRPr b="0" lang="en-US" sz="3200" strike="noStrike" u="none">
              <a:solidFill>
                <a:srgbClr val="000000"/>
              </a:solidFill>
              <a:effectLst/>
              <a:uFillTx/>
              <a:latin typeface="Arial"/>
            </a:endParaRPr>
          </a:p>
        </p:txBody>
      </p:sp>
      <p:sp>
        <p:nvSpPr>
          <p:cNvPr id="35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Typical ML Workflow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60" name="Picture 6" descr="Diagram, schematic&#10;&#10;Description automatically generated"/>
          <p:cNvPicPr/>
          <p:nvPr/>
        </p:nvPicPr>
        <p:blipFill>
          <a:blip r:embed="rId1"/>
          <a:stretch/>
        </p:blipFill>
        <p:spPr>
          <a:xfrm>
            <a:off x="8982360" y="365040"/>
            <a:ext cx="2365920" cy="1658880"/>
          </a:xfrm>
          <a:prstGeom prst="rect">
            <a:avLst/>
          </a:prstGeom>
          <a:noFill/>
          <a:ln w="0">
            <a:noFill/>
          </a:ln>
        </p:spPr>
      </p:pic>
      <p:sp>
        <p:nvSpPr>
          <p:cNvPr id="361" name="PlaceHolder 3"/>
          <p:cNvSpPr>
            <a:spLocks noGrp="1"/>
          </p:cNvSpPr>
          <p:nvPr>
            <p:ph type="ftr" idx="109"/>
          </p:nvPr>
        </p:nvSpPr>
        <p:spPr>
          <a:xfrm>
            <a:off x="5760" y="6567120"/>
            <a:ext cx="12176640" cy="2941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ML &lt;</a:t>
            </a:r>
            <a:r>
              <a:rPr b="0" lang="en-US" sz="1200" strike="noStrike" u="sng">
                <a:solidFill>
                  <a:schemeClr val="dk1">
                    <a:tint val="75000"/>
                  </a:schemeClr>
                </a:solidFill>
                <a:effectLst/>
                <a:uFillTx/>
                <a:latin typeface="Calibri"/>
                <a:ea typeface="Calibri"/>
                <a:hlinkClick r:id="rId2"/>
              </a:rPr>
              <a:t>https://www.mathworks.com/help/stats/machine-learning-in-matlab.html</a:t>
            </a:r>
            <a:r>
              <a:rPr b="0" lang="en-US" sz="1200" strike="noStrike" u="none">
                <a:solidFill>
                  <a:schemeClr val="dk1">
                    <a:tint val="75000"/>
                  </a:schemeClr>
                </a:solidFill>
                <a:effectLst/>
                <a:uFillTx/>
                <a:latin typeface="Calibri"/>
                <a:ea typeface="Calibri"/>
              </a:rPr>
              <a:t>&gt;; &lt;</a:t>
            </a:r>
            <a:r>
              <a:rPr b="0" lang="en-US" sz="1200" strike="noStrike" u="sng">
                <a:solidFill>
                  <a:schemeClr val="dk1">
                    <a:tint val="75000"/>
                  </a:schemeClr>
                </a:solidFill>
                <a:effectLst/>
                <a:uFillTx/>
                <a:latin typeface="Calibri"/>
                <a:ea typeface="Calibri"/>
                <a:hlinkClick r:id="rId3"/>
              </a:rPr>
              <a:t>https://cloud.google.com/ai-platform/docs/ml-solutions-overview?hl=en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62" name="Graphic 9" descr=""/>
          <p:cNvPicPr/>
          <p:nvPr/>
        </p:nvPicPr>
        <p:blipFill>
          <a:blip r:embed="rId4">
            <a:extLst>
              <a:ext uri="{96DAC541-7B7A-43D3-8B79-37D633B846F1}">
                <asvg:svgBlip xmlns:asvg="http://schemas.microsoft.com/office/drawing/2016/SVG/main" r:embed="rId5"/>
              </a:ext>
            </a:extLst>
          </a:blip>
          <a:stretch/>
        </p:blipFill>
        <p:spPr>
          <a:xfrm>
            <a:off x="388080" y="2677680"/>
            <a:ext cx="11429280" cy="3482640"/>
          </a:xfrm>
          <a:prstGeom prst="rect">
            <a:avLst/>
          </a:prstGeom>
          <a:noFill/>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Machine Learning</a:t>
            </a:r>
            <a:endParaRPr b="0" lang="en-US" sz="3200" strike="noStrike" u="none">
              <a:solidFill>
                <a:srgbClr val="000000"/>
              </a:solidFill>
              <a:effectLst/>
              <a:uFillTx/>
              <a:latin typeface="Arial"/>
            </a:endParaRPr>
          </a:p>
        </p:txBody>
      </p:sp>
      <p:sp>
        <p:nvSpPr>
          <p:cNvPr id="36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"Do I even need ML?"</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"Machine learning has some magical and awe-inspiring applications, extending the range of applications we thought possible to be solved using a computer. However, the awesome potential of machine learning does not mean that it automatically solves our challenges."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Machine learning is not a silver bullet for all challenges!</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65" name="Picture 6" descr="Diagram, schematic&#10;&#10;Description automatically generated"/>
          <p:cNvPicPr/>
          <p:nvPr/>
        </p:nvPicPr>
        <p:blipFill>
          <a:blip r:embed="rId1"/>
          <a:stretch/>
        </p:blipFill>
        <p:spPr>
          <a:xfrm>
            <a:off x="8982360" y="365040"/>
            <a:ext cx="2365920" cy="1658880"/>
          </a:xfrm>
          <a:prstGeom prst="rect">
            <a:avLst/>
          </a:prstGeom>
          <a:noFill/>
          <a:ln w="0">
            <a:noFill/>
          </a:ln>
        </p:spPr>
      </p:pic>
      <p:sp>
        <p:nvSpPr>
          <p:cNvPr id="366" name="PlaceHolder 3"/>
          <p:cNvSpPr>
            <a:spLocks noGrp="1"/>
          </p:cNvSpPr>
          <p:nvPr>
            <p:ph type="ftr" idx="110"/>
          </p:nvPr>
        </p:nvSpPr>
        <p:spPr>
          <a:xfrm>
            <a:off x="5760" y="6567120"/>
            <a:ext cx="12176640" cy="2941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ML &lt;</a:t>
            </a:r>
            <a:r>
              <a:rPr b="0" lang="en-US" sz="1200" strike="noStrike" u="sng">
                <a:solidFill>
                  <a:schemeClr val="dk1">
                    <a:tint val="75000"/>
                  </a:schemeClr>
                </a:solidFill>
                <a:effectLst/>
                <a:uFillTx/>
                <a:latin typeface="Calibri"/>
                <a:ea typeface="Calibri"/>
                <a:hlinkClick r:id="rId2"/>
              </a:rPr>
              <a:t>https://towardsdatascience.com/machine-learning-does-not-magically-solve-your-problems-5ae0bd3269c0</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PlaceHolder 1"/>
          <p:cNvSpPr>
            <a:spLocks noGrp="1"/>
          </p:cNvSpPr>
          <p:nvPr>
            <p:ph type="ftr" idx="111"/>
          </p:nvPr>
        </p:nvSpPr>
        <p:spPr>
          <a:xfrm>
            <a:off x="5760" y="6567120"/>
            <a:ext cx="12176640" cy="2941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MIT &lt;</a:t>
            </a:r>
            <a:r>
              <a:rPr b="0" lang="en-US" sz="1200" strike="noStrike" u="sng">
                <a:solidFill>
                  <a:schemeClr val="dk1">
                    <a:tint val="75000"/>
                  </a:schemeClr>
                </a:solidFill>
                <a:effectLst/>
                <a:uFillTx/>
                <a:latin typeface="Calibri"/>
                <a:ea typeface="Calibri"/>
                <a:hlinkClick r:id="rId1"/>
              </a:rPr>
              <a:t>https://mitsloan.mit.edu/ideas-made-to-matter/machine-learning-explained</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68" name="Picture 11" descr="Diagram&#10;&#10;Description automatically generated"/>
          <p:cNvPicPr/>
          <p:nvPr/>
        </p:nvPicPr>
        <p:blipFill>
          <a:blip r:embed="rId2"/>
          <a:stretch/>
        </p:blipFill>
        <p:spPr>
          <a:xfrm>
            <a:off x="8280" y="351000"/>
            <a:ext cx="12175200" cy="6143760"/>
          </a:xfrm>
          <a:prstGeom prst="rect">
            <a:avLst/>
          </a:prstGeom>
          <a:noFill/>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3200" strike="noStrike" u="none">
                <a:solidFill>
                  <a:schemeClr val="dk1"/>
                </a:solidFill>
                <a:effectLst/>
                <a:uFillTx/>
                <a:latin typeface="Calibri Light"/>
                <a:ea typeface="Calibri Light"/>
              </a:rPr>
              <a:t>Machine Learning</a:t>
            </a:r>
            <a:endParaRPr b="0" lang="en-US" sz="3200" strike="noStrike" u="none">
              <a:solidFill>
                <a:srgbClr val="000000"/>
              </a:solidFill>
              <a:effectLst/>
              <a:uFillTx/>
              <a:latin typeface="Arial"/>
            </a:endParaRPr>
          </a:p>
        </p:txBody>
      </p:sp>
      <p:sp>
        <p:nvSpPr>
          <p:cNvPr id="37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Topics /ideas Worth Covering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Arial"/>
              <a:buChar char="•"/>
              <a:tabLst>
                <a:tab algn="l" pos="0"/>
              </a:tabLst>
            </a:pPr>
            <a:r>
              <a:rPr b="0" lang="en-US" sz="2100" strike="noStrike" u="none">
                <a:solidFill>
                  <a:schemeClr val="dk1"/>
                </a:solidFill>
                <a:effectLst/>
                <a:uFillTx/>
                <a:latin typeface="Calibri"/>
                <a:ea typeface="Calibri"/>
              </a:rPr>
              <a:t>Feature preparation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Arial"/>
              <a:buChar char="•"/>
              <a:tabLst>
                <a:tab algn="l" pos="0"/>
              </a:tabLst>
            </a:pPr>
            <a:r>
              <a:rPr b="0" lang="en-US" sz="2100" strike="noStrike" u="none">
                <a:solidFill>
                  <a:schemeClr val="dk1"/>
                </a:solidFill>
                <a:effectLst/>
                <a:uFillTx/>
                <a:latin typeface="Calibri"/>
                <a:ea typeface="Calibri"/>
              </a:rPr>
              <a:t>One hot encoding</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Arial"/>
              <a:buChar char="•"/>
              <a:tabLst>
                <a:tab algn="l" pos="0"/>
              </a:tabLst>
            </a:pPr>
            <a:r>
              <a:rPr b="0" lang="en-US" sz="2100" strike="noStrike" u="none">
                <a:solidFill>
                  <a:schemeClr val="dk1"/>
                </a:solidFill>
                <a:effectLst/>
                <a:uFillTx/>
                <a:latin typeface="Calibri"/>
                <a:ea typeface="Calibri"/>
              </a:rPr>
              <a:t>Normalization</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Arial"/>
              <a:buChar char="•"/>
              <a:tabLst>
                <a:tab algn="l" pos="0"/>
              </a:tabLst>
            </a:pPr>
            <a:r>
              <a:rPr b="0" lang="en-US" sz="2100" strike="noStrike" u="none">
                <a:solidFill>
                  <a:schemeClr val="dk1"/>
                </a:solidFill>
                <a:effectLst/>
                <a:uFillTx/>
                <a:latin typeface="Calibri"/>
                <a:ea typeface="Calibri"/>
              </a:rPr>
              <a:t>Dummy variables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Arial"/>
              <a:buChar char="•"/>
              <a:tabLst>
                <a:tab algn="l" pos="0"/>
              </a:tabLst>
            </a:pPr>
            <a:r>
              <a:rPr b="0" lang="en-US" sz="2100" strike="noStrike" u="none">
                <a:solidFill>
                  <a:schemeClr val="dk1"/>
                </a:solidFill>
                <a:effectLst/>
                <a:uFillTx/>
                <a:latin typeface="Calibri"/>
                <a:ea typeface="Calibri"/>
              </a:rPr>
              <a:t>Scale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Arial"/>
              <a:buChar char="•"/>
              <a:tabLst>
                <a:tab algn="l" pos="0"/>
              </a:tabLst>
            </a:pPr>
            <a:r>
              <a:rPr b="0" lang="en-US" sz="2100" strike="noStrike" u="none">
                <a:solidFill>
                  <a:schemeClr val="dk1"/>
                </a:solidFill>
                <a:effectLst/>
                <a:uFillTx/>
                <a:latin typeface="Calibri"/>
                <a:ea typeface="Calibri"/>
              </a:rPr>
              <a:t>Data reduction (feature discovery)</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Arial"/>
              <a:buChar char="•"/>
              <a:tabLst>
                <a:tab algn="l" pos="0"/>
              </a:tabLst>
            </a:pPr>
            <a:r>
              <a:rPr b="0" lang="en-US" sz="2100" strike="noStrike" u="none">
                <a:solidFill>
                  <a:schemeClr val="dk1"/>
                </a:solidFill>
                <a:effectLst/>
                <a:uFillTx/>
                <a:latin typeface="Calibri"/>
                <a:ea typeface="Calibri"/>
              </a:rPr>
              <a:t>Cross validation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Arial"/>
              <a:buChar char="•"/>
              <a:tabLst>
                <a:tab algn="l" pos="0"/>
              </a:tabLst>
            </a:pPr>
            <a:r>
              <a:rPr b="0" lang="en-US" sz="2100" strike="noStrike" u="none">
                <a:solidFill>
                  <a:schemeClr val="dk1"/>
                </a:solidFill>
                <a:effectLst/>
                <a:uFillTx/>
                <a:latin typeface="Calibri"/>
                <a:ea typeface="Calibri"/>
              </a:rPr>
              <a:t>Data leakage</a:t>
            </a:r>
            <a:endParaRPr b="0" lang="en-US" sz="2100" strike="noStrike" u="none">
              <a:solidFill>
                <a:srgbClr val="000000"/>
              </a:solidFill>
              <a:effectLst/>
              <a:uFillTx/>
              <a:latin typeface="Arial"/>
            </a:endParaRPr>
          </a:p>
        </p:txBody>
      </p:sp>
      <p:pic>
        <p:nvPicPr>
          <p:cNvPr id="371" name="Picture 6" descr="Diagram, schematic&#10;&#10;Description automatically generated"/>
          <p:cNvPicPr/>
          <p:nvPr/>
        </p:nvPicPr>
        <p:blipFill>
          <a:blip r:embed="rId1"/>
          <a:stretch/>
        </p:blipFill>
        <p:spPr>
          <a:xfrm>
            <a:off x="8982360" y="365040"/>
            <a:ext cx="2365920" cy="1658880"/>
          </a:xfrm>
          <a:prstGeom prst="rect">
            <a:avLst/>
          </a:prstGeom>
          <a:noFill/>
          <a:ln w="0">
            <a:noFill/>
          </a:ln>
        </p:spPr>
      </p:pic>
      <p:sp>
        <p:nvSpPr>
          <p:cNvPr id="372" name="PlaceHolder 3"/>
          <p:cNvSpPr>
            <a:spLocks noGrp="1"/>
          </p:cNvSpPr>
          <p:nvPr>
            <p:ph type="ftr" idx="112"/>
          </p:nvPr>
        </p:nvSpPr>
        <p:spPr>
          <a:xfrm>
            <a:off x="5760" y="6567120"/>
            <a:ext cx="12176640" cy="2941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ML &lt;</a:t>
            </a:r>
            <a:r>
              <a:rPr b="0" lang="en-US" sz="1200" strike="noStrike" u="sng">
                <a:solidFill>
                  <a:schemeClr val="dk1">
                    <a:tint val="75000"/>
                  </a:schemeClr>
                </a:solidFill>
                <a:effectLst/>
                <a:uFillTx/>
                <a:latin typeface="Calibri"/>
                <a:ea typeface="Calibri"/>
                <a:hlinkClick r:id="rId2"/>
              </a:rPr>
              <a:t>https://www.mathworks.com/help/stats/machine-learning-in-matlab.html</a:t>
            </a:r>
            <a:r>
              <a:rPr b="0" lang="en-US" sz="1200" strike="noStrike" u="none">
                <a:solidFill>
                  <a:schemeClr val="dk1">
                    <a:tint val="75000"/>
                  </a:schemeClr>
                </a:solidFill>
                <a:effectLst/>
                <a:uFillTx/>
                <a:latin typeface="Calibri"/>
                <a:ea typeface="Calibri"/>
              </a:rPr>
              <a:t>&gt;; &lt;</a:t>
            </a:r>
            <a:r>
              <a:rPr b="0" lang="en-US" sz="1200" strike="noStrike" u="sng">
                <a:solidFill>
                  <a:schemeClr val="dk1">
                    <a:tint val="75000"/>
                  </a:schemeClr>
                </a:solidFill>
                <a:effectLst/>
                <a:uFillTx/>
                <a:latin typeface="Calibri"/>
                <a:ea typeface="Calibri"/>
                <a:hlinkClick r:id="rId3"/>
              </a:rPr>
              <a:t>https://cloud.google.com/ai-platform/docs/ml-solutions-overview?hl=en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373" name="PlaceHolder 1"/>
          <p:cNvSpPr>
            <a:spLocks noGrp="1"/>
          </p:cNvSpPr>
          <p:nvPr>
            <p:ph type="title"/>
          </p:nvPr>
        </p:nvSpPr>
        <p:spPr>
          <a:xfrm>
            <a:off x="838080" y="14940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MACHINE LEARNING</a:t>
            </a:r>
            <a:endParaRPr b="0" lang="en-US" sz="4400" strike="noStrike" u="none">
              <a:solidFill>
                <a:srgbClr val="000000"/>
              </a:solidFill>
              <a:effectLst/>
              <a:uFillTx/>
              <a:latin typeface="Arial"/>
            </a:endParaRPr>
          </a:p>
        </p:txBody>
      </p:sp>
      <p:sp>
        <p:nvSpPr>
          <p:cNvPr id="374" name="PlaceHolder 2"/>
          <p:cNvSpPr>
            <a:spLocks noGrp="1"/>
          </p:cNvSpPr>
          <p:nvPr>
            <p:ph/>
          </p:nvPr>
        </p:nvSpPr>
        <p:spPr>
          <a:xfrm>
            <a:off x="838080" y="1133640"/>
            <a:ext cx="11089800" cy="48888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Further Resources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sng">
                <a:solidFill>
                  <a:schemeClr val="dk1"/>
                </a:solidFill>
                <a:effectLst/>
                <a:uFillTx/>
                <a:latin typeface="Calibri"/>
                <a:ea typeface="Calibri"/>
              </a:rPr>
              <a:t>Machine Learning</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1"/>
              </a:rPr>
              <a:t>https://docs.microsoft.com/en-us/windows/ai/windows-ml/what-is-a-machine-learning-model</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2"/>
              </a:rPr>
              <a:t>https://databricks.com/glossary/machine-learning-models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3"/>
              </a:rPr>
              <a:t>https://towardsdatascience.com/all-machine-learning-models-explained-in-6-minutes-9fe30ff6776a</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4"/>
              </a:rPr>
              <a:t>https://www.javatpoint.com/machine-learning-models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5"/>
              </a:rPr>
              <a:t>https://towardsdatascience.com/problem-solving-as-data-scientist-a-case-study-49296d8cd7b7</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6"/>
              </a:rPr>
              <a:t>https://www.simplilearn.com/tutorials/machine-learning-tutorial/machine-learning-interview-questions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7"/>
              </a:rPr>
              <a:t>https://www.mathworks.com/help/stats/machine-learning-in-matlab.html</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8"/>
              </a:rPr>
              <a:t>https://towardsdatascience.com/workflow-of-a-machine-learning-project-ec1dba419b94</a:t>
            </a:r>
            <a:endParaRPr b="0" lang="en-US" sz="2100" strike="noStrike" u="none">
              <a:solidFill>
                <a:srgbClr val="000000"/>
              </a:solidFill>
              <a:effectLst/>
              <a:uFillTx/>
              <a:latin typeface="Arial"/>
            </a:endParaRPr>
          </a:p>
        </p:txBody>
      </p:sp>
      <p:pic>
        <p:nvPicPr>
          <p:cNvPr id="375" name="Picture 4" descr="Text, letter&#10;&#10;Description automatically generated"/>
          <p:cNvPicPr/>
          <p:nvPr/>
        </p:nvPicPr>
        <p:blipFill>
          <a:blip r:embed="rId9"/>
          <a:stretch/>
        </p:blipFill>
        <p:spPr>
          <a:xfrm>
            <a:off x="10461240" y="-7200"/>
            <a:ext cx="1110960" cy="1828080"/>
          </a:xfrm>
          <a:prstGeom prst="rect">
            <a:avLst/>
          </a:prstGeom>
          <a:noFill/>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14940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MACHINE LEARNING</a:t>
            </a:r>
            <a:endParaRPr b="0" lang="en-US" sz="4400" strike="noStrike" u="none">
              <a:solidFill>
                <a:srgbClr val="000000"/>
              </a:solidFill>
              <a:effectLst/>
              <a:uFillTx/>
              <a:latin typeface="Arial"/>
            </a:endParaRPr>
          </a:p>
        </p:txBody>
      </p:sp>
      <p:sp>
        <p:nvSpPr>
          <p:cNvPr id="377" name="PlaceHolder 2"/>
          <p:cNvSpPr>
            <a:spLocks noGrp="1"/>
          </p:cNvSpPr>
          <p:nvPr>
            <p:ph/>
          </p:nvPr>
        </p:nvSpPr>
        <p:spPr>
          <a:xfrm>
            <a:off x="838080" y="1133640"/>
            <a:ext cx="11089800" cy="5512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Further Resources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sng">
                <a:solidFill>
                  <a:schemeClr val="dk1"/>
                </a:solidFill>
                <a:effectLst/>
                <a:uFillTx/>
                <a:latin typeface="Calibri"/>
                <a:ea typeface="Calibri"/>
              </a:rPr>
              <a:t>Courses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1"/>
              </a:rPr>
              <a:t>https://developers.google.com/machine-learning/crash-course/ml-intro</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2"/>
              </a:rPr>
              <a:t>https://github.com/cs109/2015/tree/master/Lectures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3"/>
              </a:rPr>
              <a:t>https://carpentries-incubator.github.io/machine-learning-novice-sklearn/08-learn-more/index.html</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sng">
                <a:solidFill>
                  <a:schemeClr val="dk1"/>
                </a:solidFill>
                <a:effectLst/>
                <a:uFillTx/>
                <a:latin typeface="Calibri"/>
                <a:ea typeface="Calibri"/>
              </a:rPr>
              <a:t>Books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4"/>
              </a:rPr>
              <a:t>https://www.amazon.com/Machine-Learning-Probabilistic-Perspective-Computation/dp/0262018020/</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5"/>
              </a:rPr>
              <a:t>https://www.amazon.com/dp/1461468485</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6"/>
              </a:rPr>
              <a:t>https://www.statlearning.com/</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7"/>
              </a:rPr>
              <a:t>https://www.amazon.com/Practical-Statistics-Data-Scientists-Essential/dp/1491952962/</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8"/>
              </a:rPr>
              <a:t>https://www.amazon.com/Feature-Engineering-Machine-Learning-Principles/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sng">
                <a:solidFill>
                  <a:schemeClr val="dk1"/>
                </a:solidFill>
                <a:effectLst/>
                <a:uFillTx/>
                <a:latin typeface="Calibri"/>
                <a:ea typeface="Calibri"/>
              </a:rPr>
              <a:t>Data Analytics vs Data Science</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sng">
                <a:solidFill>
                  <a:schemeClr val="dk1"/>
                </a:solidFill>
                <a:effectLst/>
                <a:uFillTx/>
                <a:latin typeface="Calibri"/>
                <a:ea typeface="Calibri"/>
                <a:hlinkClick r:id="rId9"/>
              </a:rPr>
              <a:t>https://www.youtube.com/watch?v=yR2wWQYiVKM</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4572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p:txBody>
      </p:sp>
      <p:pic>
        <p:nvPicPr>
          <p:cNvPr id="378" name="Picture 4" descr="Text, letter&#10;&#10;Description automatically generated"/>
          <p:cNvPicPr/>
          <p:nvPr/>
        </p:nvPicPr>
        <p:blipFill>
          <a:blip r:embed="rId10"/>
          <a:stretch/>
        </p:blipFill>
        <p:spPr>
          <a:xfrm>
            <a:off x="10461240" y="-7200"/>
            <a:ext cx="1110960" cy="182808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4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Effective Presentations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Neurological factors that impact the success (or failure) of a presentation.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45" name="PlaceHolder 3"/>
          <p:cNvSpPr>
            <a:spLocks noGrp="1"/>
          </p:cNvSpPr>
          <p:nvPr>
            <p:ph type="ftr" idx="73"/>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Effective Presentations &lt;</a:t>
            </a:r>
            <a:r>
              <a:rPr b="0" lang="en-US" sz="1200" strike="noStrike" u="sng">
                <a:solidFill>
                  <a:schemeClr val="dk1">
                    <a:tint val="75000"/>
                  </a:schemeClr>
                </a:solidFill>
                <a:effectLst/>
                <a:uFillTx/>
                <a:latin typeface="Calibri"/>
                <a:ea typeface="Calibri"/>
                <a:hlinkClick r:id="rId1"/>
              </a:rPr>
              <a:t>https://www.wilmu.edu/edtech/documents/the-science-of-effective-presenations---prezi-vs-powerpoint.pdf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46" name="Picture 6" descr="Diagram&#10;&#10;Description automatically generated"/>
          <p:cNvPicPr/>
          <p:nvPr/>
        </p:nvPicPr>
        <p:blipFill>
          <a:blip r:embed="rId2"/>
          <a:stretch/>
        </p:blipFill>
        <p:spPr>
          <a:xfrm>
            <a:off x="8892360" y="360720"/>
            <a:ext cx="2442240" cy="1598400"/>
          </a:xfrm>
          <a:prstGeom prst="rect">
            <a:avLst/>
          </a:prstGeom>
          <a:noFill/>
          <a:ln w="0">
            <a:noFill/>
          </a:ln>
        </p:spPr>
      </p:pic>
      <p:pic>
        <p:nvPicPr>
          <p:cNvPr id="147" name="Picture 7" descr="Shape, circle&#10;&#10;Description automatically generated"/>
          <p:cNvPicPr/>
          <p:nvPr/>
        </p:nvPicPr>
        <p:blipFill>
          <a:blip r:embed="rId3"/>
          <a:stretch/>
        </p:blipFill>
        <p:spPr>
          <a:xfrm>
            <a:off x="1038960" y="2904840"/>
            <a:ext cx="2742480" cy="2045160"/>
          </a:xfrm>
          <a:prstGeom prst="rect">
            <a:avLst/>
          </a:prstGeom>
          <a:noFill/>
          <a:ln w="0">
            <a:noFill/>
          </a:ln>
        </p:spPr>
      </p:pic>
      <p:sp>
        <p:nvSpPr>
          <p:cNvPr id="148" name="TextBox 7"/>
          <p:cNvSpPr/>
          <p:nvPr/>
        </p:nvSpPr>
        <p:spPr>
          <a:xfrm>
            <a:off x="4710600" y="3144960"/>
            <a:ext cx="6898680" cy="17074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2100" strike="noStrike" u="sng">
                <a:solidFill>
                  <a:schemeClr val="dk1"/>
                </a:solidFill>
                <a:effectLst/>
                <a:uFillTx/>
                <a:latin typeface="Calibri"/>
              </a:rPr>
              <a:t>Vision</a:t>
            </a:r>
            <a:endParaRPr b="0" lang="en-US" sz="2100" strike="noStrike" u="none">
              <a:solidFill>
                <a:srgbClr val="000000"/>
              </a:solidFill>
              <a:effectLst/>
              <a:uFillTx/>
              <a:latin typeface="Arial"/>
            </a:endParaRPr>
          </a:p>
          <a:p>
            <a:pPr marL="285840" indent="-285840" defTabSz="914400">
              <a:lnSpc>
                <a:spcPct val="100000"/>
              </a:lnSpc>
              <a:buClr>
                <a:srgbClr val="000000"/>
              </a:buClr>
              <a:buFont typeface="Wingdings" charset="2"/>
              <a:buChar char=""/>
            </a:pPr>
            <a:r>
              <a:rPr b="0" lang="en-US" sz="2100" strike="noStrike" u="none">
                <a:solidFill>
                  <a:schemeClr val="dk1"/>
                </a:solidFill>
                <a:effectLst/>
                <a:uFillTx/>
                <a:latin typeface="Calibri"/>
              </a:rPr>
              <a:t>Between</a:t>
            </a:r>
            <a:r>
              <a:rPr b="0" lang="en-US" sz="2100" strike="noStrike" u="none">
                <a:solidFill>
                  <a:schemeClr val="dk1"/>
                </a:solidFill>
                <a:effectLst/>
                <a:uFillTx/>
                <a:latin typeface="Calibri"/>
                <a:ea typeface="Calibri"/>
              </a:rPr>
              <a:t> 80 and 90% of the information that our brain processes comes in through our eyes</a:t>
            </a:r>
            <a:endParaRPr b="0" lang="en-US" sz="2100" strike="noStrike" u="none">
              <a:solidFill>
                <a:srgbClr val="000000"/>
              </a:solidFill>
              <a:effectLst/>
              <a:uFillTx/>
              <a:latin typeface="Arial"/>
            </a:endParaRPr>
          </a:p>
          <a:p>
            <a:pPr marL="285840" indent="-285840" defTabSz="914400">
              <a:lnSpc>
                <a:spcPct val="100000"/>
              </a:lnSpc>
              <a:buClr>
                <a:srgbClr val="000000"/>
              </a:buClr>
              <a:buFont typeface="Wingdings" charset="2"/>
              <a:buChar char=""/>
            </a:pPr>
            <a:r>
              <a:rPr b="0" lang="en-US" sz="2100" strike="noStrike" u="none">
                <a:solidFill>
                  <a:schemeClr val="dk1"/>
                </a:solidFill>
                <a:effectLst/>
                <a:uFillTx/>
                <a:latin typeface="Calibri"/>
                <a:ea typeface="Calibri"/>
              </a:rPr>
              <a:t>two-thirds  (66%) of the brain’s electrical activity is dedicated to vision when the eyes are open.</a:t>
            </a:r>
            <a:endParaRPr b="0" lang="en-US" sz="21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9" name="Picture 8" descr="Diagram&#10;&#10;Description automatically generated"/>
          <p:cNvPicPr/>
          <p:nvPr/>
        </p:nvPicPr>
        <p:blipFill>
          <a:blip r:embed="rId1"/>
          <a:stretch/>
        </p:blipFill>
        <p:spPr>
          <a:xfrm>
            <a:off x="845280" y="2605320"/>
            <a:ext cx="3573720" cy="4001760"/>
          </a:xfrm>
          <a:prstGeom prst="rect">
            <a:avLst/>
          </a:prstGeom>
          <a:noFill/>
          <a:ln w="0">
            <a:noFill/>
          </a:ln>
        </p:spPr>
      </p:pic>
      <p:sp>
        <p:nvSpPr>
          <p:cNvPr id="15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51"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Effective Presentations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Neurological factors that impact the success (or failure) of a presentation.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52" name="PlaceHolder 3"/>
          <p:cNvSpPr>
            <a:spLocks noGrp="1"/>
          </p:cNvSpPr>
          <p:nvPr>
            <p:ph type="ftr" idx="74"/>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Effective Presentations &lt;</a:t>
            </a:r>
            <a:r>
              <a:rPr b="0" lang="en-US" sz="1200" strike="noStrike" u="sng">
                <a:solidFill>
                  <a:schemeClr val="dk1">
                    <a:tint val="75000"/>
                  </a:schemeClr>
                </a:solidFill>
                <a:effectLst/>
                <a:uFillTx/>
                <a:latin typeface="Calibri"/>
                <a:ea typeface="Calibri"/>
                <a:hlinkClick r:id="rId2"/>
              </a:rPr>
              <a:t>https://www.wilmu.edu/edtech/documents/the-science-of-effective-presenations---prezi-vs-powerpoint.pdf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Storytelling &lt; </a:t>
            </a:r>
            <a:r>
              <a:rPr b="0" lang="en-US" sz="1200" strike="noStrike" u="sng">
                <a:solidFill>
                  <a:schemeClr val="dk1">
                    <a:tint val="75000"/>
                  </a:schemeClr>
                </a:solidFill>
                <a:effectLst/>
                <a:uFillTx/>
                <a:latin typeface="Calibri"/>
                <a:ea typeface="Calibri"/>
                <a:hlinkClick r:id="rId3"/>
              </a:rPr>
              <a:t>http://www.scientificamerican.com/article/the-secrets-of-storytelling/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53" name="Picture 6" descr="Diagram&#10;&#10;Description automatically generated"/>
          <p:cNvPicPr/>
          <p:nvPr/>
        </p:nvPicPr>
        <p:blipFill>
          <a:blip r:embed="rId4"/>
          <a:stretch/>
        </p:blipFill>
        <p:spPr>
          <a:xfrm>
            <a:off x="8892360" y="360720"/>
            <a:ext cx="2442240" cy="1598400"/>
          </a:xfrm>
          <a:prstGeom prst="rect">
            <a:avLst/>
          </a:prstGeom>
          <a:noFill/>
          <a:ln w="0">
            <a:noFill/>
          </a:ln>
        </p:spPr>
      </p:pic>
      <p:sp>
        <p:nvSpPr>
          <p:cNvPr id="154" name="TextBox 7"/>
          <p:cNvSpPr/>
          <p:nvPr/>
        </p:nvSpPr>
        <p:spPr>
          <a:xfrm>
            <a:off x="4710600" y="3144960"/>
            <a:ext cx="6898680" cy="1384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2100" strike="noStrike" u="sng">
                <a:solidFill>
                  <a:schemeClr val="dk1"/>
                </a:solidFill>
                <a:effectLst/>
                <a:uFillTx/>
                <a:latin typeface="Calibri"/>
              </a:rPr>
              <a:t>Storytelling</a:t>
            </a:r>
            <a:endParaRPr b="0" lang="en-US" sz="2100" strike="noStrike" u="none">
              <a:solidFill>
                <a:srgbClr val="000000"/>
              </a:solidFill>
              <a:effectLst/>
              <a:uFillTx/>
              <a:latin typeface="Arial"/>
            </a:endParaRPr>
          </a:p>
          <a:p>
            <a:pPr defTabSz="914400">
              <a:lnSpc>
                <a:spcPct val="100000"/>
              </a:lnSpc>
            </a:pPr>
            <a:r>
              <a:rPr b="0" lang="en-US" sz="2100" strike="noStrike" u="none">
                <a:solidFill>
                  <a:schemeClr val="dk1"/>
                </a:solidFill>
                <a:effectLst/>
                <a:uFillTx/>
                <a:latin typeface="Calibri"/>
              </a:rPr>
              <a:t>A biological predilection for stories. </a:t>
            </a:r>
            <a:endParaRPr b="0" lang="en-US" sz="2100" strike="noStrike" u="none">
              <a:solidFill>
                <a:srgbClr val="000000"/>
              </a:solidFill>
              <a:effectLst/>
              <a:uFillTx/>
              <a:latin typeface="Arial"/>
            </a:endParaRPr>
          </a:p>
          <a:p>
            <a:pPr marL="285840" indent="-285840" defTabSz="914400">
              <a:lnSpc>
                <a:spcPct val="100000"/>
              </a:lnSpc>
              <a:buClr>
                <a:srgbClr val="000000"/>
              </a:buClr>
              <a:buFont typeface="Wingdings" charset="2"/>
              <a:buChar char=""/>
            </a:pPr>
            <a:r>
              <a:rPr b="0" lang="en-US" sz="2100" strike="noStrike" u="none">
                <a:solidFill>
                  <a:schemeClr val="dk1"/>
                </a:solidFill>
                <a:effectLst/>
                <a:uFillTx/>
                <a:latin typeface="Calibri"/>
                <a:ea typeface="Calibri"/>
              </a:rPr>
              <a:t>Personal stories make up 65% of our conversations—a fact that is rooted in the ways that stories engage our brains. </a:t>
            </a:r>
            <a:endParaRPr b="0" lang="en-US" sz="21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5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Effective Presentations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Neurological factors that impact the success (or failure) of a presentation.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57" name="PlaceHolder 3"/>
          <p:cNvSpPr>
            <a:spLocks noGrp="1"/>
          </p:cNvSpPr>
          <p:nvPr>
            <p:ph type="ftr" idx="75"/>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Effective Presentations &lt;</a:t>
            </a:r>
            <a:r>
              <a:rPr b="0" lang="en-US" sz="1200" strike="noStrike" u="sng">
                <a:solidFill>
                  <a:schemeClr val="dk1">
                    <a:tint val="75000"/>
                  </a:schemeClr>
                </a:solidFill>
                <a:effectLst/>
                <a:uFillTx/>
                <a:latin typeface="Calibri"/>
                <a:ea typeface="Calibri"/>
                <a:hlinkClick r:id="rId1"/>
              </a:rPr>
              <a:t>https://www.wilmu.edu/edtech/documents/the-science-of-effective-presenations---prezi-vs-powerpoint.pdf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Storytelling &lt; </a:t>
            </a:r>
            <a:r>
              <a:rPr b="0" lang="en-US" sz="1200" strike="noStrike" u="sng">
                <a:solidFill>
                  <a:schemeClr val="dk1">
                    <a:tint val="75000"/>
                  </a:schemeClr>
                </a:solidFill>
                <a:effectLst/>
                <a:uFillTx/>
                <a:latin typeface="Calibri"/>
                <a:ea typeface="Calibri"/>
                <a:hlinkClick r:id="rId2"/>
              </a:rPr>
              <a:t>http://www.scientificamerican.com/article/the-secrets-of-storytelling/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58" name="Picture 6" descr="Diagram&#10;&#10;Description automatically generated"/>
          <p:cNvPicPr/>
          <p:nvPr/>
        </p:nvPicPr>
        <p:blipFill>
          <a:blip r:embed="rId3"/>
          <a:stretch/>
        </p:blipFill>
        <p:spPr>
          <a:xfrm>
            <a:off x="8892360" y="360720"/>
            <a:ext cx="2442240" cy="1598400"/>
          </a:xfrm>
          <a:prstGeom prst="rect">
            <a:avLst/>
          </a:prstGeom>
          <a:noFill/>
          <a:ln w="0">
            <a:noFill/>
          </a:ln>
        </p:spPr>
      </p:pic>
      <p:sp>
        <p:nvSpPr>
          <p:cNvPr id="159" name="TextBox 7"/>
          <p:cNvSpPr/>
          <p:nvPr/>
        </p:nvSpPr>
        <p:spPr>
          <a:xfrm>
            <a:off x="4433400" y="3131280"/>
            <a:ext cx="7342200" cy="2676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2100" strike="noStrike" u="sng">
                <a:solidFill>
                  <a:schemeClr val="dk1"/>
                </a:solidFill>
                <a:effectLst/>
                <a:uFillTx/>
                <a:latin typeface="Calibri"/>
              </a:rPr>
              <a:t>Two-way Conversation</a:t>
            </a:r>
            <a:endParaRPr b="0" lang="en-US" sz="2100" strike="noStrike" u="none">
              <a:solidFill>
                <a:srgbClr val="000000"/>
              </a:solidFill>
              <a:effectLst/>
              <a:uFillTx/>
              <a:latin typeface="Arial"/>
            </a:endParaRPr>
          </a:p>
          <a:p>
            <a:pPr defTabSz="914400">
              <a:lnSpc>
                <a:spcPct val="100000"/>
              </a:lnSpc>
            </a:pPr>
            <a:r>
              <a:rPr b="0" lang="en-US" sz="2100" strike="noStrike" u="none">
                <a:solidFill>
                  <a:schemeClr val="dk1"/>
                </a:solidFill>
                <a:effectLst/>
                <a:uFillTx/>
                <a:latin typeface="Calibri"/>
              </a:rPr>
              <a:t>Conversation allows the brains to experience the same brain patterns as if present.  </a:t>
            </a:r>
            <a:endParaRPr b="0" lang="en-US" sz="2100" strike="noStrike" u="none">
              <a:solidFill>
                <a:srgbClr val="000000"/>
              </a:solidFill>
              <a:effectLst/>
              <a:uFillTx/>
              <a:latin typeface="Arial"/>
            </a:endParaRPr>
          </a:p>
          <a:p>
            <a:pPr marL="343080" indent="-343080" defTabSz="914400">
              <a:lnSpc>
                <a:spcPct val="100000"/>
              </a:lnSpc>
              <a:buClr>
                <a:srgbClr val="000000"/>
              </a:buClr>
              <a:buFont typeface="Wingdings" charset="2"/>
              <a:buChar char=""/>
            </a:pPr>
            <a:r>
              <a:rPr b="0" lang="en-US" sz="2100" strike="noStrike" u="none">
                <a:solidFill>
                  <a:schemeClr val="dk1"/>
                </a:solidFill>
                <a:effectLst/>
                <a:uFillTx/>
                <a:latin typeface="Calibri"/>
              </a:rPr>
              <a:t>Neural coupling, the phenomenon in which a conversation  mirrors the same brain activity – a</a:t>
            </a:r>
            <a:r>
              <a:rPr b="0" lang="en-US" sz="2100" strike="noStrike" u="none">
                <a:solidFill>
                  <a:schemeClr val="dk1"/>
                </a:solidFill>
                <a:effectLst/>
                <a:uFillTx/>
                <a:latin typeface="Calibri"/>
                <a:ea typeface="Calibri"/>
              </a:rPr>
              <a:t> "listener’s brain activity mirrors the speaker’s brain activity."</a:t>
            </a:r>
            <a:endParaRPr b="0" lang="en-US" sz="2100" strike="noStrike" u="none">
              <a:solidFill>
                <a:srgbClr val="000000"/>
              </a:solidFill>
              <a:effectLst/>
              <a:uFillTx/>
              <a:latin typeface="Arial"/>
            </a:endParaRPr>
          </a:p>
          <a:p>
            <a:pPr marL="343080" indent="-343080" defTabSz="914400">
              <a:lnSpc>
                <a:spcPct val="100000"/>
              </a:lnSpc>
              <a:buClr>
                <a:srgbClr val="000000"/>
              </a:buClr>
              <a:buFont typeface="Wingdings" charset="2"/>
              <a:buChar char=""/>
            </a:pPr>
            <a:r>
              <a:rPr b="0" lang="en-US" sz="2100" strike="noStrike" u="none">
                <a:solidFill>
                  <a:schemeClr val="dk1"/>
                </a:solidFill>
                <a:effectLst/>
                <a:uFillTx/>
                <a:latin typeface="Calibri"/>
                <a:ea typeface="Calibri"/>
              </a:rPr>
              <a:t>"More extensive speaker-listener neural couplings result in more successful communication." </a:t>
            </a:r>
            <a:endParaRPr b="0" lang="en-US" sz="2100" strike="noStrike" u="none">
              <a:solidFill>
                <a:srgbClr val="000000"/>
              </a:solidFill>
              <a:effectLst/>
              <a:uFillTx/>
              <a:latin typeface="Arial"/>
            </a:endParaRPr>
          </a:p>
        </p:txBody>
      </p:sp>
      <p:pic>
        <p:nvPicPr>
          <p:cNvPr id="160" name="Picture 8" descr="A picture containing diagram&#10;&#10;Description automatically generated"/>
          <p:cNvPicPr/>
          <p:nvPr/>
        </p:nvPicPr>
        <p:blipFill>
          <a:blip r:embed="rId4"/>
          <a:stretch/>
        </p:blipFill>
        <p:spPr>
          <a:xfrm>
            <a:off x="1413000" y="2859480"/>
            <a:ext cx="2742480" cy="285624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Picture 7" descr="Diagram&#10;&#10;Description automatically generated"/>
          <p:cNvPicPr/>
          <p:nvPr/>
        </p:nvPicPr>
        <p:blipFill>
          <a:blip r:embed="rId1"/>
          <a:stretch/>
        </p:blipFill>
        <p:spPr>
          <a:xfrm>
            <a:off x="1565640" y="2967840"/>
            <a:ext cx="8866080" cy="3803400"/>
          </a:xfrm>
          <a:prstGeom prst="rect">
            <a:avLst/>
          </a:prstGeom>
          <a:noFill/>
          <a:ln w="0">
            <a:noFill/>
          </a:ln>
        </p:spPr>
      </p:pic>
      <p:sp>
        <p:nvSpPr>
          <p:cNvPr id="16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Presentation</a:t>
            </a:r>
            <a:endParaRPr b="0" lang="en-US" sz="4400" strike="noStrike" u="none">
              <a:solidFill>
                <a:srgbClr val="000000"/>
              </a:solidFill>
              <a:effectLst/>
              <a:uFillTx/>
              <a:latin typeface="Arial"/>
            </a:endParaRPr>
          </a:p>
        </p:txBody>
      </p:sp>
      <p:sp>
        <p:nvSpPr>
          <p:cNvPr id="16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Effective Presentations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As a result, any analyst who desires to deliver an effective presentation needs to take into account such powerful  and important neurological factors. </a:t>
            </a:r>
            <a:endParaRPr b="0" lang="en-US" sz="2100" strike="noStrike" u="none">
              <a:solidFill>
                <a:srgbClr val="000000"/>
              </a:solidFill>
              <a:effectLst/>
              <a:uFillTx/>
              <a:latin typeface="Arial"/>
            </a:endParaRPr>
          </a:p>
        </p:txBody>
      </p:sp>
      <p:pic>
        <p:nvPicPr>
          <p:cNvPr id="164" name="Picture 6" descr="Diagram&#10;&#10;Description automatically generated"/>
          <p:cNvPicPr/>
          <p:nvPr/>
        </p:nvPicPr>
        <p:blipFill>
          <a:blip r:embed="rId2"/>
          <a:stretch/>
        </p:blipFill>
        <p:spPr>
          <a:xfrm>
            <a:off x="8892360" y="360720"/>
            <a:ext cx="2442240" cy="159840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TotalTime>
  <Application>LibreOffice/25.2.5.2$Windows_X86_64 LibreOffice_project/03d19516eb2e1dd5d4ccd751a0d6f35f35e08022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2022-02-07T18:38:58Z</dcterms:created>
  <dc:creator/>
  <dc:description/>
  <dc:language>en-US</dc:language>
  <cp:lastModifiedBy/>
  <dcterms:modified xsi:type="dcterms:W3CDTF">2025-08-30T15:06:51Z</dcterms:modified>
  <cp:revision>26747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398</vt:i4>
  </property>
  <property fmtid="{D5CDD505-2E9C-101B-9397-08002B2CF9AE}" pid="3" name="PresentationFormat">
    <vt:lpwstr>Widescreen</vt:lpwstr>
  </property>
  <property fmtid="{D5CDD505-2E9C-101B-9397-08002B2CF9AE}" pid="4" name="Slides">
    <vt:i4>446</vt:i4>
  </property>
</Properties>
</file>